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59"/>
  </p:notesMasterIdLst>
  <p:sldIdLst>
    <p:sldId id="272" r:id="rId2"/>
    <p:sldId id="303" r:id="rId3"/>
    <p:sldId id="275" r:id="rId4"/>
    <p:sldId id="318" r:id="rId5"/>
    <p:sldId id="279" r:id="rId6"/>
    <p:sldId id="280" r:id="rId7"/>
    <p:sldId id="335" r:id="rId8"/>
    <p:sldId id="336" r:id="rId9"/>
    <p:sldId id="302" r:id="rId10"/>
    <p:sldId id="276" r:id="rId11"/>
    <p:sldId id="337" r:id="rId12"/>
    <p:sldId id="313" r:id="rId13"/>
    <p:sldId id="314" r:id="rId14"/>
    <p:sldId id="334" r:id="rId15"/>
    <p:sldId id="281" r:id="rId16"/>
    <p:sldId id="282" r:id="rId17"/>
    <p:sldId id="338" r:id="rId18"/>
    <p:sldId id="299" r:id="rId19"/>
    <p:sldId id="277" r:id="rId20"/>
    <p:sldId id="339" r:id="rId21"/>
    <p:sldId id="340" r:id="rId22"/>
    <p:sldId id="283" r:id="rId23"/>
    <p:sldId id="284" r:id="rId24"/>
    <p:sldId id="341" r:id="rId25"/>
    <p:sldId id="342" r:id="rId26"/>
    <p:sldId id="304" r:id="rId27"/>
    <p:sldId id="343" r:id="rId28"/>
    <p:sldId id="345" r:id="rId29"/>
    <p:sldId id="295" r:id="rId30"/>
    <p:sldId id="296" r:id="rId31"/>
    <p:sldId id="344" r:id="rId32"/>
    <p:sldId id="319" r:id="rId33"/>
    <p:sldId id="305" r:id="rId34"/>
    <p:sldId id="274" r:id="rId35"/>
    <p:sldId id="348" r:id="rId36"/>
    <p:sldId id="320" r:id="rId37"/>
    <p:sldId id="297" r:id="rId38"/>
    <p:sldId id="298" r:id="rId39"/>
    <p:sldId id="346" r:id="rId40"/>
    <p:sldId id="347" r:id="rId41"/>
    <p:sldId id="321" r:id="rId42"/>
    <p:sldId id="324" r:id="rId43"/>
    <p:sldId id="323" r:id="rId44"/>
    <p:sldId id="322" r:id="rId45"/>
    <p:sldId id="325" r:id="rId46"/>
    <p:sldId id="326" r:id="rId47"/>
    <p:sldId id="327" r:id="rId48"/>
    <p:sldId id="328" r:id="rId49"/>
    <p:sldId id="331" r:id="rId50"/>
    <p:sldId id="332" r:id="rId51"/>
    <p:sldId id="349" r:id="rId52"/>
    <p:sldId id="350" r:id="rId53"/>
    <p:sldId id="351" r:id="rId54"/>
    <p:sldId id="329" r:id="rId55"/>
    <p:sldId id="330" r:id="rId56"/>
    <p:sldId id="312" r:id="rId57"/>
    <p:sldId id="333"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1" autoAdjust="0"/>
    <p:restoredTop sz="77591" autoAdjust="0"/>
  </p:normalViewPr>
  <p:slideViewPr>
    <p:cSldViewPr>
      <p:cViewPr>
        <p:scale>
          <a:sx n="96" d="100"/>
          <a:sy n="96" d="100"/>
        </p:scale>
        <p:origin x="25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9675C33-5ED1-41A1-B50E-D4AA71ED22AF}" type="datetimeFigureOut">
              <a:rPr lang="en-US"/>
              <a:pPr>
                <a:defRPr/>
              </a:pPr>
              <a:t>4/13/17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FF11213-E783-4CE4-959C-B6AFB167A27B}" type="slidenum">
              <a:rPr lang="en-US"/>
              <a:pPr>
                <a:defRPr/>
              </a:pPr>
              <a:t>‹#›</a:t>
            </a:fld>
            <a:endParaRPr lang="en-US"/>
          </a:p>
        </p:txBody>
      </p:sp>
    </p:spTree>
    <p:extLst>
      <p:ext uri="{BB962C8B-B14F-4D97-AF65-F5344CB8AC3E}">
        <p14:creationId xmlns:p14="http://schemas.microsoft.com/office/powerpoint/2010/main" val="38443753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ru.wikipedia.org/wiki/%D0%90%D0%BD%D0%B3%D0%BB%D0%B8%D0%B9%D1%81%D0%BA%D0%B8%D0%B9_%D1%8F%D0%B7%D1%8B%D0%BA" TargetMode="External"/><Relationship Id="rId4" Type="http://schemas.openxmlformats.org/officeDocument/2006/relationships/hyperlink" Target="http://ru.wikipedia.org/wiki/IP" TargetMode="External"/><Relationship Id="rId5" Type="http://schemas.openxmlformats.org/officeDocument/2006/relationships/hyperlink" Target="http://ru.wikipedia.org/wiki/%D0%AD%D0%BB%D0%B5%D0%BA%D1%82%D1%80%D0%BE%D0%BD%D0%BD%D0%B0%D1%8F_%D0%BF%D0%BE%D1%87%D1%82%D0%B0"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ru.wikipedia.org/wiki/%D0%90%D0%BD%D0%B3%D0%BB%D0%B8%D0%B9%D1%81%D0%BA%D0%B8%D0%B9_%D1%8F%D0%B7%D1%8B%D0%BA" TargetMode="External"/><Relationship Id="rId4" Type="http://schemas.openxmlformats.org/officeDocument/2006/relationships/hyperlink" Target="http://ru.wikipedia.org/wiki/%D0%9D%D0%B0%D1%81%D1%82%D0%BE%D0%BB%D1%8C%D0%BD%D0%B0%D1%8F_%D0%B8%D0%B3%D1%80%D0%B0" TargetMode="External"/><Relationship Id="rId5" Type="http://schemas.openxmlformats.org/officeDocument/2006/relationships/hyperlink" Target="http://ru.wikipedia.org/w/index.php?title=Parker_Brothers&amp;action=edit&amp;redlink=1" TargetMode="External"/><Relationship Id="rId6" Type="http://schemas.openxmlformats.org/officeDocument/2006/relationships/hyperlink" Target="http://ru.wikipedia.org/wiki/Hasbro" TargetMode="External"/><Relationship Id="rId7" Type="http://schemas.openxmlformats.org/officeDocument/2006/relationships/hyperlink" Target="http://ru.wikipedia.org/wiki/%D0%A1%D1%83%D0%B0%D1%85%D0%B8%D0%BB%D0%B8" TargetMode="External"/><Relationship Id="rId8" Type="http://schemas.openxmlformats.org/officeDocument/2006/relationships/hyperlink" Target="http://ru.wikipedia.org/wiki/%D0%94%D0%B6%D0%B5%D0%BD%D0%B3%D0%B0#cite_note-1"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rgeyteplyakov.blogspot.com/2014/08/single-responsibility-principle.html" TargetMode="External"/><Relationship Id="rId4" Type="http://schemas.openxmlformats.org/officeDocument/2006/relationships/hyperlink" Target="http://sergeyteplyakov.blogspot.ca/2014/08/open-closed-principle.html" TargetMode="External"/><Relationship Id="rId5" Type="http://schemas.openxmlformats.org/officeDocument/2006/relationships/hyperlink" Target="http://sergeyteplyakov.blogspot.ca/2014/09/liskov-substitution-principle.html" TargetMode="External"/><Relationship Id="rId6" Type="http://schemas.openxmlformats.org/officeDocument/2006/relationships/hyperlink" Target="http://sergeyteplyakov.blogspot.com/2014/08/interface-segregation-principle.html"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F636BF-4A6D-402B-A1B3-F7C9F829E548}" type="slidenum">
              <a:rPr lang="en-US" smtClean="0"/>
              <a:pPr fontAlgn="base">
                <a:spcBef>
                  <a:spcPct val="0"/>
                </a:spcBef>
                <a:spcAft>
                  <a:spcPct val="0"/>
                </a:spcAft>
                <a:defRPr/>
              </a:pPr>
              <a:t>1</a:t>
            </a:fld>
            <a:endParaRPr lang="en-US" smtClean="0"/>
          </a:p>
        </p:txBody>
      </p:sp>
    </p:spTree>
    <p:extLst>
      <p:ext uri="{BB962C8B-B14F-4D97-AF65-F5344CB8AC3E}">
        <p14:creationId xmlns:p14="http://schemas.microsoft.com/office/powerpoint/2010/main" val="82838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12</a:t>
            </a:fld>
            <a:endParaRPr lang="en-US"/>
          </a:p>
        </p:txBody>
      </p:sp>
    </p:spTree>
    <p:extLst>
      <p:ext uri="{BB962C8B-B14F-4D97-AF65-F5344CB8AC3E}">
        <p14:creationId xmlns:p14="http://schemas.microsoft.com/office/powerpoint/2010/main" val="396097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1" i="0" kern="1200" dirty="0" smtClean="0">
                <a:solidFill>
                  <a:schemeClr val="tx1"/>
                </a:solidFill>
                <a:effectLst/>
                <a:latin typeface="+mn-lt"/>
                <a:ea typeface="+mn-ea"/>
                <a:cs typeface="+mn-cs"/>
              </a:rPr>
              <a:t>SMTP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3" tooltip="Английский язык"/>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Simple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Mail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Transfer</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простой протокол передачи почты) — это широко используемый </a:t>
            </a:r>
            <a:r>
              <a:rPr lang="ru-RU" sz="1200" b="0" i="0" u="none" strike="noStrike" kern="1200" dirty="0" smtClean="0">
                <a:solidFill>
                  <a:schemeClr val="tx1"/>
                </a:solidFill>
                <a:effectLst/>
                <a:latin typeface="+mn-lt"/>
                <a:ea typeface="+mn-ea"/>
                <a:cs typeface="+mn-cs"/>
                <a:hlinkClick r:id="rId4" tooltip="IP"/>
              </a:rPr>
              <a:t>сетевой протокол</a:t>
            </a:r>
            <a:r>
              <a:rPr lang="ru-RU" sz="1200" b="0" i="0" kern="1200" dirty="0" smtClean="0">
                <a:solidFill>
                  <a:schemeClr val="tx1"/>
                </a:solidFill>
                <a:effectLst/>
                <a:latin typeface="+mn-lt"/>
                <a:ea typeface="+mn-ea"/>
                <a:cs typeface="+mn-cs"/>
              </a:rPr>
              <a:t>, предназначенный для передачи </a:t>
            </a:r>
            <a:r>
              <a:rPr lang="ru-RU" sz="1200" b="0" i="0" u="none" strike="noStrike" kern="1200" dirty="0" smtClean="0">
                <a:solidFill>
                  <a:schemeClr val="tx1"/>
                </a:solidFill>
                <a:effectLst/>
                <a:latin typeface="+mn-lt"/>
                <a:ea typeface="+mn-ea"/>
                <a:cs typeface="+mn-cs"/>
                <a:hlinkClick r:id="rId5" tooltip="Электронная почта"/>
              </a:rPr>
              <a:t>электронной почты</a:t>
            </a:r>
            <a:r>
              <a:rPr lang="ru-RU" sz="1200" b="0" i="0" kern="1200" dirty="0" smtClean="0">
                <a:solidFill>
                  <a:schemeClr val="tx1"/>
                </a:solidFill>
                <a:effectLst/>
                <a:latin typeface="+mn-lt"/>
                <a:ea typeface="+mn-ea"/>
                <a:cs typeface="+mn-cs"/>
              </a:rPr>
              <a:t> в сетях TCP/IP.</a:t>
            </a:r>
            <a:endParaRPr lang="ru-RU" dirty="0"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483D1C-9D3E-47A9-A98A-9BA1F3FB2E71}" type="slidenum">
              <a:rPr lang="en-US" smtClean="0"/>
              <a:pPr fontAlgn="base">
                <a:spcBef>
                  <a:spcPct val="0"/>
                </a:spcBef>
                <a:spcAft>
                  <a:spcPct val="0"/>
                </a:spcAft>
                <a:defRPr/>
              </a:pPr>
              <a:t>15</a:t>
            </a:fld>
            <a:endParaRPr lang="en-US" smtClean="0"/>
          </a:p>
        </p:txBody>
      </p:sp>
    </p:spTree>
    <p:extLst>
      <p:ext uri="{BB962C8B-B14F-4D97-AF65-F5344CB8AC3E}">
        <p14:creationId xmlns:p14="http://schemas.microsoft.com/office/powerpoint/2010/main" val="86051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484DF4-3B8A-4579-BFA1-3B50B5ED0D41}" type="slidenum">
              <a:rPr lang="en-US" smtClean="0"/>
              <a:pPr fontAlgn="base">
                <a:spcBef>
                  <a:spcPct val="0"/>
                </a:spcBef>
                <a:spcAft>
                  <a:spcPct val="0"/>
                </a:spcAft>
                <a:defRPr/>
              </a:pPr>
              <a:t>16</a:t>
            </a:fld>
            <a:endParaRPr lang="en-US" smtClean="0"/>
          </a:p>
        </p:txBody>
      </p:sp>
    </p:spTree>
    <p:extLst>
      <p:ext uri="{BB962C8B-B14F-4D97-AF65-F5344CB8AC3E}">
        <p14:creationId xmlns:p14="http://schemas.microsoft.com/office/powerpoint/2010/main" val="77772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ru-RU" dirty="0" smtClean="0"/>
              <a:t>...если для каждого объекта o1 типа </a:t>
            </a:r>
            <a:r>
              <a:rPr lang="ru-RU" dirty="0" err="1" smtClean="0"/>
              <a:t>S</a:t>
            </a:r>
            <a:r>
              <a:rPr lang="ru-RU" dirty="0" smtClean="0"/>
              <a:t> существует объект o2 типа </a:t>
            </a:r>
            <a:r>
              <a:rPr lang="ru-RU" dirty="0" err="1" smtClean="0"/>
              <a:t>T</a:t>
            </a:r>
            <a:r>
              <a:rPr lang="ru-RU" dirty="0" smtClean="0"/>
              <a:t> такой, что для всех программ </a:t>
            </a:r>
            <a:r>
              <a:rPr lang="ru-RU" dirty="0" err="1" smtClean="0"/>
              <a:t>P</a:t>
            </a:r>
            <a:r>
              <a:rPr lang="ru-RU" dirty="0" smtClean="0"/>
              <a:t>, определенных в терминах </a:t>
            </a:r>
            <a:r>
              <a:rPr lang="ru-RU" dirty="0" err="1" smtClean="0"/>
              <a:t>T</a:t>
            </a:r>
            <a:r>
              <a:rPr lang="ru-RU" dirty="0" smtClean="0"/>
              <a:t>, поведение </a:t>
            </a:r>
            <a:r>
              <a:rPr lang="ru-RU" dirty="0" err="1" smtClean="0"/>
              <a:t>P</a:t>
            </a:r>
            <a:r>
              <a:rPr lang="ru-RU" dirty="0" smtClean="0"/>
              <a:t> не изменяется при замене o2 на o1, то </a:t>
            </a:r>
            <a:r>
              <a:rPr lang="ru-RU" dirty="0" err="1" smtClean="0"/>
              <a:t>S</a:t>
            </a:r>
            <a:r>
              <a:rPr lang="ru-RU" dirty="0" smtClean="0"/>
              <a:t> является подтипом (</a:t>
            </a:r>
            <a:r>
              <a:rPr lang="ru-RU" dirty="0" err="1" smtClean="0"/>
              <a:t>subtype</a:t>
            </a:r>
            <a:r>
              <a:rPr lang="ru-RU" dirty="0" smtClean="0"/>
              <a:t>) для </a:t>
            </a:r>
            <a:r>
              <a:rPr lang="ru-RU" dirty="0" err="1" smtClean="0"/>
              <a:t>T</a:t>
            </a:r>
            <a:r>
              <a:rPr lang="ru-RU" dirty="0" smtClean="0"/>
              <a:t>.</a:t>
            </a:r>
          </a:p>
          <a:p>
            <a:r>
              <a:rPr lang="ru-RU" dirty="0" smtClean="0"/>
              <a:t>Барбара Лисков</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Бертран</a:t>
            </a:r>
            <a:r>
              <a:rPr lang="en-US" dirty="0" smtClean="0"/>
              <a:t> </a:t>
            </a:r>
            <a:r>
              <a:rPr lang="en-US" dirty="0" err="1" smtClean="0"/>
              <a:t>Мейер</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Краткое описание: для корректной реализации отношения «ЯВЛЯЕТСЯ», наследник может ослаблять предусловие и усиливать постусловие (требовать меньше и гарантировать больше), при этом инварианты базового класса должны выполняться наследником. При нарушении этих правил подстановка экземпляров наследника в метод, принимающий базовый класс будет приводить к непредсказуемым последствиям.</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Инвариант класса —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Понятие инварианта также используется в объектно-ориентированном программировании для обозначения непротиворечивого состояния объекта. Подразумевается, что вызов любого метода оставляет объект в состоянии инварианта.</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Инвариант класса —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smtClean="0"/>
          </a:p>
          <a:p>
            <a:endParaRPr lang="ru-RU"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19</a:t>
            </a:fld>
            <a:endParaRPr lang="en-US"/>
          </a:p>
        </p:txBody>
      </p:sp>
    </p:spTree>
    <p:extLst>
      <p:ext uri="{BB962C8B-B14F-4D97-AF65-F5344CB8AC3E}">
        <p14:creationId xmlns:p14="http://schemas.microsoft.com/office/powerpoint/2010/main" val="3672990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uk-UA" sz="1200" kern="1200" dirty="0" err="1" smtClean="0">
                <a:solidFill>
                  <a:schemeClr val="tx1"/>
                </a:solidFill>
                <a:effectLst/>
                <a:latin typeface="+mn-lt"/>
                <a:ea typeface="+mn-ea"/>
                <a:cs typeface="+mn-cs"/>
              </a:rPr>
              <a:t>Уорда</a:t>
            </a:r>
            <a:r>
              <a:rPr lang="uk-UA" sz="1200" kern="1200" dirty="0" smtClean="0">
                <a:solidFill>
                  <a:schemeClr val="tx1"/>
                </a:solidFill>
                <a:effectLst/>
                <a:latin typeface="+mn-lt"/>
                <a:ea typeface="+mn-ea"/>
                <a:cs typeface="+mn-cs"/>
              </a:rPr>
              <a:t> </a:t>
            </a:r>
            <a:r>
              <a:rPr lang="uk-UA" sz="1200" kern="1200" dirty="0" err="1" smtClean="0">
                <a:solidFill>
                  <a:schemeClr val="tx1"/>
                </a:solidFill>
                <a:effectLst/>
                <a:latin typeface="+mn-lt"/>
                <a:ea typeface="+mn-ea"/>
                <a:cs typeface="+mn-cs"/>
              </a:rPr>
              <a:t>Каннингема</a:t>
            </a:r>
            <a:r>
              <a:rPr lang="uk-UA" sz="1200" kern="1200" dirty="0" smtClean="0">
                <a:solidFill>
                  <a:schemeClr val="tx1"/>
                </a:solidFill>
                <a:effectLst/>
                <a:latin typeface="+mn-lt"/>
                <a:ea typeface="+mn-ea"/>
                <a:cs typeface="+mn-cs"/>
              </a:rPr>
              <a:t> </a:t>
            </a:r>
            <a:endParaRPr lang="uk-UA"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20</a:t>
            </a:fld>
            <a:endParaRPr lang="en-US"/>
          </a:p>
        </p:txBody>
      </p:sp>
    </p:spTree>
    <p:extLst>
      <p:ext uri="{BB962C8B-B14F-4D97-AF65-F5344CB8AC3E}">
        <p14:creationId xmlns:p14="http://schemas.microsoft.com/office/powerpoint/2010/main" val="2064945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Именно </a:t>
            </a:r>
            <a:r>
              <a:rPr lang="ru-RU" sz="1200" kern="1200" dirty="0" err="1" smtClean="0">
                <a:solidFill>
                  <a:schemeClr val="tx1"/>
                </a:solidFill>
                <a:effectLst/>
                <a:latin typeface="+mn-lt"/>
                <a:ea typeface="+mn-ea"/>
                <a:cs typeface="+mn-cs"/>
              </a:rPr>
              <a:t>этои</a:t>
            </a:r>
            <a:r>
              <a:rPr lang="ru-RU" sz="1200" kern="1200" dirty="0" smtClean="0">
                <a:solidFill>
                  <a:schemeClr val="tx1"/>
                </a:solidFill>
                <a:effectLst/>
                <a:latin typeface="+mn-lt"/>
                <a:ea typeface="+mn-ea"/>
                <a:cs typeface="+mn-cs"/>
              </a:rPr>
              <a:t>̆ же логике следуют правила </a:t>
            </a:r>
            <a:r>
              <a:rPr lang="ru-RU" sz="1200" kern="1200" dirty="0" err="1" smtClean="0">
                <a:solidFill>
                  <a:schemeClr val="tx1"/>
                </a:solidFill>
                <a:effectLst/>
                <a:latin typeface="+mn-lt"/>
                <a:ea typeface="+mn-ea"/>
                <a:cs typeface="+mn-cs"/>
              </a:rPr>
              <a:t>ковариантности</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контравариантности</a:t>
            </a:r>
            <a:r>
              <a:rPr lang="ru-RU" sz="1200" kern="1200" dirty="0" smtClean="0">
                <a:solidFill>
                  <a:schemeClr val="tx1"/>
                </a:solidFill>
                <a:effectLst/>
                <a:latin typeface="+mn-lt"/>
                <a:ea typeface="+mn-ea"/>
                <a:cs typeface="+mn-cs"/>
              </a:rPr>
              <a:t> обобщений в языке </a:t>
            </a:r>
            <a:r>
              <a:rPr lang="ru-RU" sz="1200" kern="1200" dirty="0" err="1" smtClean="0">
                <a:solidFill>
                  <a:schemeClr val="tx1"/>
                </a:solidFill>
                <a:effectLst/>
                <a:latin typeface="+mn-lt"/>
                <a:ea typeface="+mn-ea"/>
                <a:cs typeface="+mn-cs"/>
              </a:rPr>
              <a:t>C</a:t>
            </a:r>
            <a:r>
              <a:rPr lang="ru-RU" sz="1200" kern="1200" dirty="0" smtClean="0">
                <a:solidFill>
                  <a:schemeClr val="tx1"/>
                </a:solidFill>
                <a:effectLst/>
                <a:latin typeface="+mn-lt"/>
                <a:ea typeface="+mn-ea"/>
                <a:cs typeface="+mn-cs"/>
              </a:rPr>
              <a:t>#. Так, именно отсутствие изменяемости позволяет </a:t>
            </a:r>
            <a:r>
              <a:rPr lang="ru-RU" sz="1200" kern="1200" dirty="0" err="1" smtClean="0">
                <a:solidFill>
                  <a:schemeClr val="tx1"/>
                </a:solidFill>
                <a:effectLst/>
                <a:latin typeface="+mn-lt"/>
                <a:ea typeface="+mn-ea"/>
                <a:cs typeface="+mn-cs"/>
              </a:rPr>
              <a:t>тракто</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вать</a:t>
            </a:r>
            <a:r>
              <a:rPr lang="ru-RU" sz="1200" kern="1200" dirty="0" smtClean="0">
                <a:solidFill>
                  <a:schemeClr val="tx1"/>
                </a:solidFill>
                <a:effectLst/>
                <a:latin typeface="+mn-lt"/>
                <a:ea typeface="+mn-ea"/>
                <a:cs typeface="+mn-cs"/>
              </a:rPr>
              <a:t> объект </a:t>
            </a:r>
            <a:r>
              <a:rPr lang="ru-RU" sz="1200" kern="1200" dirty="0" err="1" smtClean="0">
                <a:solidFill>
                  <a:schemeClr val="tx1"/>
                </a:solidFill>
                <a:effectLst/>
                <a:latin typeface="+mn-lt"/>
                <a:ea typeface="+mn-ea"/>
                <a:cs typeface="+mn-cs"/>
              </a:rPr>
              <a:t>IEnumerable</a:t>
            </a:r>
            <a:r>
              <a:rPr lang="ru-RU" sz="1200" kern="1200" dirty="0" smtClean="0">
                <a:solidFill>
                  <a:schemeClr val="tx1"/>
                </a:solidFill>
                <a:effectLst/>
                <a:latin typeface="+mn-lt"/>
                <a:ea typeface="+mn-ea"/>
                <a:cs typeface="+mn-cs"/>
              </a:rPr>
              <a:t>&lt;</a:t>
            </a:r>
            <a:r>
              <a:rPr lang="ru-RU" sz="1200" kern="1200" dirty="0" err="1" smtClean="0">
                <a:solidFill>
                  <a:schemeClr val="tx1"/>
                </a:solidFill>
                <a:effectLst/>
                <a:latin typeface="+mn-lt"/>
                <a:ea typeface="+mn-ea"/>
                <a:cs typeface="+mn-cs"/>
              </a:rPr>
              <a:t>string</a:t>
            </a:r>
            <a:r>
              <a:rPr lang="ru-RU" sz="1200" kern="1200" dirty="0" smtClean="0">
                <a:solidFill>
                  <a:schemeClr val="tx1"/>
                </a:solidFill>
                <a:effectLst/>
                <a:latin typeface="+mn-lt"/>
                <a:ea typeface="+mn-ea"/>
                <a:cs typeface="+mn-cs"/>
              </a:rPr>
              <a:t>&gt; как </a:t>
            </a:r>
            <a:r>
              <a:rPr lang="ru-RU" sz="1200" kern="1200" dirty="0" err="1" smtClean="0">
                <a:solidFill>
                  <a:schemeClr val="tx1"/>
                </a:solidFill>
                <a:effectLst/>
                <a:latin typeface="+mn-lt"/>
                <a:ea typeface="+mn-ea"/>
                <a:cs typeface="+mn-cs"/>
              </a:rPr>
              <a:t>IEnumerable</a:t>
            </a:r>
            <a:r>
              <a:rPr lang="ru-RU" sz="1200" kern="1200" dirty="0" smtClean="0">
                <a:solidFill>
                  <a:schemeClr val="tx1"/>
                </a:solidFill>
                <a:effectLst/>
                <a:latin typeface="+mn-lt"/>
                <a:ea typeface="+mn-ea"/>
                <a:cs typeface="+mn-cs"/>
              </a:rPr>
              <a:t>&lt;</a:t>
            </a:r>
            <a:r>
              <a:rPr lang="ru-RU" sz="1200" kern="1200" dirty="0" err="1" smtClean="0">
                <a:solidFill>
                  <a:schemeClr val="tx1"/>
                </a:solidFill>
                <a:effectLst/>
                <a:latin typeface="+mn-lt"/>
                <a:ea typeface="+mn-ea"/>
                <a:cs typeface="+mn-cs"/>
              </a:rPr>
              <a:t>object</a:t>
            </a:r>
            <a:r>
              <a:rPr lang="ru-RU" sz="1200" kern="1200" dirty="0" smtClean="0">
                <a:solidFill>
                  <a:schemeClr val="tx1"/>
                </a:solidFill>
                <a:effectLst/>
                <a:latin typeface="+mn-lt"/>
                <a:ea typeface="+mn-ea"/>
                <a:cs typeface="+mn-cs"/>
              </a:rPr>
              <a:t>&gt;. Поскольку мы можем лишь извлечь элемент из последовательности и не можем поместить его обрат- но, то такое преобразование является </a:t>
            </a:r>
            <a:r>
              <a:rPr lang="ru-RU" sz="1200" kern="1200" dirty="0" err="1" smtClean="0">
                <a:solidFill>
                  <a:schemeClr val="tx1"/>
                </a:solidFill>
                <a:effectLst/>
                <a:latin typeface="+mn-lt"/>
                <a:ea typeface="+mn-ea"/>
                <a:cs typeface="+mn-cs"/>
              </a:rPr>
              <a:t>типобезопасным</a:t>
            </a:r>
            <a:r>
              <a:rPr lang="ru-RU" sz="1200" kern="1200" dirty="0" smtClean="0">
                <a:solidFill>
                  <a:schemeClr val="tx1"/>
                </a:solidFill>
                <a:effectLst/>
                <a:latin typeface="+mn-lt"/>
                <a:ea typeface="+mn-ea"/>
                <a:cs typeface="+mn-cs"/>
              </a:rPr>
              <a:t>. </a:t>
            </a:r>
            <a:endParaRPr lang="ru-RU"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21</a:t>
            </a:fld>
            <a:endParaRPr lang="en-US"/>
          </a:p>
        </p:txBody>
      </p:sp>
    </p:spTree>
    <p:extLst>
      <p:ext uri="{BB962C8B-B14F-4D97-AF65-F5344CB8AC3E}">
        <p14:creationId xmlns:p14="http://schemas.microsoft.com/office/powerpoint/2010/main" val="972058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dirty="0" smtClean="0">
                <a:latin typeface="+mn-lt"/>
                <a:cs typeface="Calibri"/>
              </a:rPr>
              <a:t>Контракт прямоугольника (инвариант): ширина и высота положительны.</a:t>
            </a:r>
          </a:p>
          <a:p>
            <a:r>
              <a:rPr lang="ru-RU" sz="1200" dirty="0" smtClean="0">
                <a:latin typeface="+mn-lt"/>
                <a:cs typeface="Calibri"/>
              </a:rPr>
              <a:t>Контракт квадрата (инвариант): ширина и высота положительны; ширина и высота равны.</a:t>
            </a:r>
            <a:endParaRPr lang="en-US" sz="1200" dirty="0" smtClean="0">
              <a:latin typeface="+mn-lt"/>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22</a:t>
            </a:fld>
            <a:endParaRPr lang="en-US"/>
          </a:p>
        </p:txBody>
      </p:sp>
    </p:spTree>
    <p:extLst>
      <p:ext uri="{BB962C8B-B14F-4D97-AF65-F5344CB8AC3E}">
        <p14:creationId xmlns:p14="http://schemas.microsoft.com/office/powerpoint/2010/main" val="310280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1" i="0" kern="1200" dirty="0" smtClean="0">
                <a:solidFill>
                  <a:schemeClr val="tx1"/>
                </a:solidFill>
                <a:effectLst/>
                <a:latin typeface="+mn-lt"/>
                <a:ea typeface="+mn-ea"/>
                <a:cs typeface="+mn-cs"/>
              </a:rPr>
              <a:t>Краткое описание</a:t>
            </a:r>
            <a:r>
              <a:rPr lang="ru-RU" sz="1200" b="0" i="0" kern="1200" dirty="0" smtClean="0">
                <a:solidFill>
                  <a:schemeClr val="tx1"/>
                </a:solidFill>
                <a:effectLst/>
                <a:latin typeface="+mn-lt"/>
                <a:ea typeface="+mn-ea"/>
                <a:cs typeface="+mn-cs"/>
              </a:rPr>
              <a:t>: для корректной реализации отношения «ЯВЛЯЕТСЯ», наследник может ослаблять предусловие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усиливать постусловие (требовать меньше и гарантировать больше), при этом инварианты базового класса должны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выполняться наследником. При нарушении этих правил подстановка экземпляров наследника в метод, принимающий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базовый класс будет приводить к непредсказуемым последствиям.</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24</a:t>
            </a:fld>
            <a:endParaRPr lang="en-US"/>
          </a:p>
        </p:txBody>
      </p:sp>
    </p:spTree>
    <p:extLst>
      <p:ext uri="{BB962C8B-B14F-4D97-AF65-F5344CB8AC3E}">
        <p14:creationId xmlns:p14="http://schemas.microsoft.com/office/powerpoint/2010/main" val="93737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u="sng" kern="1200" dirty="0" smtClean="0">
                <a:solidFill>
                  <a:schemeClr val="accent2"/>
                </a:solidFill>
                <a:effectLst/>
                <a:latin typeface="+mn-lt"/>
                <a:ea typeface="+mn-ea"/>
                <a:cs typeface="+mn-cs"/>
              </a:rPr>
              <a:t>Необходимым условием повторного применения кода является простота его использования</a:t>
            </a:r>
            <a:r>
              <a:rPr lang="ru-RU" sz="1200" kern="1200" dirty="0" smtClean="0">
                <a:solidFill>
                  <a:schemeClr val="tx1"/>
                </a:solidFill>
                <a:effectLst/>
                <a:latin typeface="+mn-lt"/>
                <a:ea typeface="+mn-ea"/>
                <a:cs typeface="+mn-cs"/>
              </a:rPr>
              <a:t>. Разработчик никогда не будет использовать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если ему проще реализовать эту возможность самостоятельно, чем искать чье-то решение и разбираться в нем. С </a:t>
            </a: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стороны, программисты ленивы и не склонны делать больше, чем того требует задача, но с </a:t>
            </a:r>
            <a:r>
              <a:rPr lang="ru-RU" sz="1200" kern="1200" dirty="0" err="1" smtClean="0">
                <a:solidFill>
                  <a:schemeClr val="tx1"/>
                </a:solidFill>
                <a:effectLst/>
                <a:latin typeface="+mn-lt"/>
                <a:ea typeface="+mn-ea"/>
                <a:cs typeface="+mn-cs"/>
              </a:rPr>
              <a:t>другои</a:t>
            </a:r>
            <a:r>
              <a:rPr lang="ru-RU" sz="1200" kern="1200" dirty="0" smtClean="0">
                <a:solidFill>
                  <a:schemeClr val="tx1"/>
                </a:solidFill>
                <a:effectLst/>
                <a:latin typeface="+mn-lt"/>
                <a:ea typeface="+mn-ea"/>
                <a:cs typeface="+mn-cs"/>
              </a:rPr>
              <a:t>̆ — они достаточно горды и упрямы для того, чтобы считать любое чужое решение по определению менее удачным, чем собственное. </a:t>
            </a:r>
          </a:p>
          <a:p>
            <a:r>
              <a:rPr lang="ru-RU" sz="1200" kern="1200" dirty="0" smtClean="0">
                <a:solidFill>
                  <a:schemeClr val="tx1"/>
                </a:solidFill>
                <a:effectLst/>
                <a:latin typeface="+mn-lt"/>
                <a:ea typeface="+mn-ea"/>
                <a:cs typeface="+mn-cs"/>
              </a:rPr>
              <a:t>Синдром «я бы сделал это не так» является главным камнем преткновения во время рецензирования кода. Этот же синдром останавливает многих разработчиков от использования чужого кода. На своем горьком опыте разработчики уяснили, что разработка повторно используемого кода — дело сложное. Поэтому они нечасто применяют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но активно продвигают повторное использование </a:t>
            </a:r>
            <a:r>
              <a:rPr lang="ru-RU" sz="1200" kern="1200" dirty="0" err="1" smtClean="0">
                <a:solidFill>
                  <a:schemeClr val="tx1"/>
                </a:solidFill>
                <a:effectLst/>
                <a:latin typeface="+mn-lt"/>
                <a:ea typeface="+mn-ea"/>
                <a:cs typeface="+mn-cs"/>
              </a:rPr>
              <a:t>собствен</a:t>
            </a:r>
            <a:r>
              <a:rPr lang="ru-RU" sz="1200" kern="1200" dirty="0" smtClean="0">
                <a:solidFill>
                  <a:schemeClr val="tx1"/>
                </a:solidFill>
                <a:effectLst/>
                <a:latin typeface="+mn-lt"/>
                <a:ea typeface="+mn-ea"/>
                <a:cs typeface="+mn-cs"/>
              </a:rPr>
              <a:t>- </a:t>
            </a:r>
            <a:endParaRPr lang="ru-RU" dirty="0" smtClean="0"/>
          </a:p>
          <a:p>
            <a:r>
              <a:rPr lang="ru-RU" sz="1200" kern="1200" dirty="0" err="1" smtClean="0">
                <a:solidFill>
                  <a:schemeClr val="tx1"/>
                </a:solidFill>
                <a:effectLst/>
                <a:latin typeface="+mn-lt"/>
                <a:ea typeface="+mn-ea"/>
                <a:cs typeface="+mn-cs"/>
              </a:rPr>
              <a:t>ного</a:t>
            </a:r>
            <a:r>
              <a:rPr lang="ru-RU" sz="1200" kern="1200" dirty="0" smtClean="0">
                <a:solidFill>
                  <a:schemeClr val="tx1"/>
                </a:solidFill>
                <a:effectLst/>
                <a:latin typeface="+mn-lt"/>
                <a:ea typeface="+mn-ea"/>
                <a:cs typeface="+mn-cs"/>
              </a:rPr>
              <a:t>. </a:t>
            </a: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из причин скептического отношения к повторно используемому коду является сложность проектирования библиотек, простых и удобных в </a:t>
            </a:r>
            <a:r>
              <a:rPr lang="ru-RU" sz="1200" kern="1200" dirty="0" err="1" smtClean="0">
                <a:solidFill>
                  <a:schemeClr val="tx1"/>
                </a:solidFill>
                <a:effectLst/>
                <a:latin typeface="+mn-lt"/>
                <a:ea typeface="+mn-ea"/>
                <a:cs typeface="+mn-cs"/>
              </a:rPr>
              <a:t>примене</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нии</a:t>
            </a:r>
            <a:r>
              <a:rPr lang="ru-RU" sz="1200" kern="1200" dirty="0" smtClean="0">
                <a:solidFill>
                  <a:schemeClr val="tx1"/>
                </a:solidFill>
                <a:effectLst/>
                <a:latin typeface="+mn-lt"/>
                <a:ea typeface="+mn-ea"/>
                <a:cs typeface="+mn-cs"/>
              </a:rPr>
              <a:t>. С </a:t>
            </a:r>
            <a:r>
              <a:rPr lang="ru-RU" sz="1200" kern="1200" dirty="0" err="1" smtClean="0">
                <a:solidFill>
                  <a:schemeClr val="tx1"/>
                </a:solidFill>
                <a:effectLst/>
                <a:latin typeface="+mn-lt"/>
                <a:ea typeface="+mn-ea"/>
                <a:cs typeface="+mn-cs"/>
              </a:rPr>
              <a:t>однои</a:t>
            </a:r>
            <a:r>
              <a:rPr lang="ru-RU" sz="1200" kern="1200" dirty="0" smtClean="0">
                <a:solidFill>
                  <a:schemeClr val="tx1"/>
                </a:solidFill>
                <a:effectLst/>
                <a:latin typeface="+mn-lt"/>
                <a:ea typeface="+mn-ea"/>
                <a:cs typeface="+mn-cs"/>
              </a:rPr>
              <a:t>̆ стороны, библиотека должна решать базовые вещи простым и ин- </a:t>
            </a:r>
            <a:r>
              <a:rPr lang="ru-RU" sz="1200" kern="1200" dirty="0" err="1" smtClean="0">
                <a:solidFill>
                  <a:schemeClr val="tx1"/>
                </a:solidFill>
                <a:effectLst/>
                <a:latin typeface="+mn-lt"/>
                <a:ea typeface="+mn-ea"/>
                <a:cs typeface="+mn-cs"/>
              </a:rPr>
              <a:t>туитивно</a:t>
            </a:r>
            <a:r>
              <a:rPr lang="ru-RU" sz="1200" kern="1200" dirty="0" smtClean="0">
                <a:solidFill>
                  <a:schemeClr val="tx1"/>
                </a:solidFill>
                <a:effectLst/>
                <a:latin typeface="+mn-lt"/>
                <a:ea typeface="+mn-ea"/>
                <a:cs typeface="+mn-cs"/>
              </a:rPr>
              <a:t> понятным способом, с </a:t>
            </a:r>
            <a:r>
              <a:rPr lang="ru-RU" sz="1200" kern="1200" dirty="0" err="1" smtClean="0">
                <a:solidFill>
                  <a:schemeClr val="tx1"/>
                </a:solidFill>
                <a:effectLst/>
                <a:latin typeface="+mn-lt"/>
                <a:ea typeface="+mn-ea"/>
                <a:cs typeface="+mn-cs"/>
              </a:rPr>
              <a:t>другои</a:t>
            </a:r>
            <a:r>
              <a:rPr lang="ru-RU" sz="1200" kern="1200" dirty="0" smtClean="0">
                <a:solidFill>
                  <a:schemeClr val="tx1"/>
                </a:solidFill>
                <a:effectLst/>
                <a:latin typeface="+mn-lt"/>
                <a:ea typeface="+mn-ea"/>
                <a:cs typeface="+mn-cs"/>
              </a:rPr>
              <a:t>̆ — она должна делать возможными и более сложные сценарии. </a:t>
            </a:r>
            <a:r>
              <a:rPr lang="ru-RU" sz="1200" u="sng" kern="1200" dirty="0" smtClean="0">
                <a:solidFill>
                  <a:schemeClr val="tx1"/>
                </a:solidFill>
                <a:effectLst/>
                <a:latin typeface="+mn-lt"/>
                <a:ea typeface="+mn-ea"/>
                <a:cs typeface="+mn-cs"/>
              </a:rPr>
              <a:t>Добиться простоты использования кода можно за счет проектирования чистых </a:t>
            </a:r>
            <a:r>
              <a:rPr lang="ru-RU" sz="1200" u="sng" kern="1200" dirty="0" err="1" smtClean="0">
                <a:solidFill>
                  <a:schemeClr val="tx1"/>
                </a:solidFill>
                <a:effectLst/>
                <a:latin typeface="+mn-lt"/>
                <a:ea typeface="+mn-ea"/>
                <a:cs typeface="+mn-cs"/>
              </a:rPr>
              <a:t>интерфейсов</a:t>
            </a:r>
            <a:r>
              <a:rPr lang="ru-RU" sz="1200" u="sng" kern="1200" dirty="0" smtClean="0">
                <a:solidFill>
                  <a:schemeClr val="tx1"/>
                </a:solidFill>
                <a:effectLst/>
                <a:latin typeface="+mn-lt"/>
                <a:ea typeface="+mn-ea"/>
                <a:cs typeface="+mn-cs"/>
              </a:rPr>
              <a:t> — </a:t>
            </a:r>
            <a:r>
              <a:rPr lang="ru-RU" sz="1200" u="sng" kern="1200" dirty="0" err="1" smtClean="0">
                <a:solidFill>
                  <a:schemeClr val="tx1"/>
                </a:solidFill>
                <a:effectLst/>
                <a:latin typeface="+mn-lt"/>
                <a:ea typeface="+mn-ea"/>
                <a:cs typeface="+mn-cs"/>
              </a:rPr>
              <a:t>интерфейсов</a:t>
            </a:r>
            <a:r>
              <a:rPr lang="ru-RU" sz="1200" u="sng" kern="1200" dirty="0" smtClean="0">
                <a:solidFill>
                  <a:schemeClr val="tx1"/>
                </a:solidFill>
                <a:effectLst/>
                <a:latin typeface="+mn-lt"/>
                <a:ea typeface="+mn-ea"/>
                <a:cs typeface="+mn-cs"/>
              </a:rPr>
              <a:t>, предоставляющие </a:t>
            </a:r>
            <a:r>
              <a:rPr lang="ru-RU" sz="1200" u="sng" kern="1200" dirty="0" err="1" smtClean="0">
                <a:solidFill>
                  <a:schemeClr val="tx1"/>
                </a:solidFill>
                <a:effectLst/>
                <a:latin typeface="+mn-lt"/>
                <a:ea typeface="+mn-ea"/>
                <a:cs typeface="+mn-cs"/>
              </a:rPr>
              <a:t>цельныи</a:t>
            </a:r>
            <a:r>
              <a:rPr lang="ru-RU" sz="1200" u="sng" kern="1200" dirty="0" smtClean="0">
                <a:solidFill>
                  <a:schemeClr val="tx1"/>
                </a:solidFill>
                <a:effectLst/>
                <a:latin typeface="+mn-lt"/>
                <a:ea typeface="+mn-ea"/>
                <a:cs typeface="+mn-cs"/>
              </a:rPr>
              <a:t>̆ набор операций, которого будет необходимо и достаточно </a:t>
            </a:r>
            <a:r>
              <a:rPr lang="ru-RU" sz="1200" u="sng" kern="1200" dirty="0" err="1" smtClean="0">
                <a:solidFill>
                  <a:schemeClr val="tx1"/>
                </a:solidFill>
                <a:effectLst/>
                <a:latin typeface="+mn-lt"/>
                <a:ea typeface="+mn-ea"/>
                <a:cs typeface="+mn-cs"/>
              </a:rPr>
              <a:t>большинст</a:t>
            </a:r>
            <a:r>
              <a:rPr lang="ru-RU" sz="1200" u="sng" kern="1200" dirty="0" smtClean="0">
                <a:solidFill>
                  <a:schemeClr val="tx1"/>
                </a:solidFill>
                <a:effectLst/>
                <a:latin typeface="+mn-lt"/>
                <a:ea typeface="+mn-ea"/>
                <a:cs typeface="+mn-cs"/>
              </a:rPr>
              <a:t>- </a:t>
            </a:r>
            <a:r>
              <a:rPr lang="ru-RU" sz="1200" u="sng" kern="1200" dirty="0" err="1" smtClean="0">
                <a:solidFill>
                  <a:schemeClr val="tx1"/>
                </a:solidFill>
                <a:effectLst/>
                <a:latin typeface="+mn-lt"/>
                <a:ea typeface="+mn-ea"/>
                <a:cs typeface="+mn-cs"/>
              </a:rPr>
              <a:t>ву</a:t>
            </a:r>
            <a:r>
              <a:rPr lang="ru-RU" sz="1200" u="sng" kern="1200" dirty="0" smtClean="0">
                <a:solidFill>
                  <a:schemeClr val="tx1"/>
                </a:solidFill>
                <a:effectLst/>
                <a:latin typeface="+mn-lt"/>
                <a:ea typeface="+mn-ea"/>
                <a:cs typeface="+mn-cs"/>
              </a:rPr>
              <a:t> клиентов. </a:t>
            </a:r>
            <a:endParaRPr lang="ru-RU" u="sng"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26</a:t>
            </a:fld>
            <a:endParaRPr lang="en-US"/>
          </a:p>
        </p:txBody>
      </p:sp>
    </p:spTree>
    <p:extLst>
      <p:ext uri="{BB962C8B-B14F-4D97-AF65-F5344CB8AC3E}">
        <p14:creationId xmlns:p14="http://schemas.microsoft.com/office/powerpoint/2010/main" val="1373226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Low</a:t>
            </a:r>
            <a:r>
              <a:rPr lang="en-US" sz="1200" kern="1200" baseline="0" dirty="0" smtClean="0">
                <a:solidFill>
                  <a:schemeClr val="tx1"/>
                </a:solidFill>
                <a:effectLst/>
                <a:latin typeface="+mn-lt"/>
                <a:ea typeface="+mn-ea"/>
                <a:cs typeface="+mn-cs"/>
              </a:rPr>
              <a:t> coupling</a:t>
            </a:r>
            <a:endParaRPr lang="ru-RU"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Необходимым условием повторного применения кода является простота его использования. На своем горьком опыте разработчики уяснили, что разработка повторно используемого кода — дело сложное. </a:t>
            </a:r>
            <a:endParaRPr lang="ru-RU" dirty="0" smtClean="0"/>
          </a:p>
          <a:p>
            <a:r>
              <a:rPr lang="ru-RU" sz="1200" kern="1200" dirty="0" smtClean="0">
                <a:solidFill>
                  <a:schemeClr val="tx1"/>
                </a:solidFill>
                <a:effectLst/>
                <a:latin typeface="+mn-lt"/>
                <a:ea typeface="+mn-ea"/>
                <a:cs typeface="+mn-cs"/>
              </a:rPr>
              <a:t>Поэтому они нечасто </a:t>
            </a:r>
            <a:endParaRPr lang="ru-RU" dirty="0" smtClean="0"/>
          </a:p>
          <a:p>
            <a:r>
              <a:rPr lang="ru-RU" sz="1200" kern="1200" dirty="0" smtClean="0">
                <a:solidFill>
                  <a:schemeClr val="tx1"/>
                </a:solidFill>
                <a:effectLst/>
                <a:latin typeface="+mn-lt"/>
                <a:ea typeface="+mn-ea"/>
                <a:cs typeface="+mn-cs"/>
              </a:rPr>
              <a:t>276 </a:t>
            </a:r>
            <a:endParaRPr lang="ru-RU" dirty="0" smtClean="0"/>
          </a:p>
          <a:p>
            <a:r>
              <a:rPr lang="ru-RU" sz="1200" kern="1200" dirty="0" smtClean="0">
                <a:solidFill>
                  <a:schemeClr val="tx1"/>
                </a:solidFill>
                <a:effectLst/>
                <a:latin typeface="+mn-lt"/>
                <a:ea typeface="+mn-ea"/>
                <a:cs typeface="+mn-cs"/>
              </a:rPr>
              <a:t>Часть IV. Принципы проектирования</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применяют </a:t>
            </a:r>
            <a:r>
              <a:rPr lang="ru-RU" sz="1200" kern="1200" dirty="0" err="1" smtClean="0">
                <a:solidFill>
                  <a:schemeClr val="tx1"/>
                </a:solidFill>
                <a:effectLst/>
                <a:latin typeface="+mn-lt"/>
                <a:ea typeface="+mn-ea"/>
                <a:cs typeface="+mn-cs"/>
              </a:rPr>
              <a:t>чужои</a:t>
            </a:r>
            <a:r>
              <a:rPr lang="ru-RU" sz="1200" kern="1200" dirty="0" smtClean="0">
                <a:solidFill>
                  <a:schemeClr val="tx1"/>
                </a:solidFill>
                <a:effectLst/>
                <a:latin typeface="+mn-lt"/>
                <a:ea typeface="+mn-ea"/>
                <a:cs typeface="+mn-cs"/>
              </a:rPr>
              <a:t>̆ код, но активно продвигают повторное использование собственного. </a:t>
            </a:r>
          </a:p>
          <a:p>
            <a:endParaRPr lang="ru-RU"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Принцип разделения </a:t>
            </a:r>
            <a:r>
              <a:rPr lang="ru-RU" sz="1200" kern="1200" dirty="0" err="1" smtClean="0">
                <a:solidFill>
                  <a:schemeClr val="tx1"/>
                </a:solidFill>
                <a:effectLst/>
                <a:latin typeface="+mn-lt"/>
                <a:ea typeface="+mn-ea"/>
                <a:cs typeface="+mn-cs"/>
              </a:rPr>
              <a:t>интерфейса</a:t>
            </a:r>
            <a:r>
              <a:rPr lang="ru-RU" sz="1200" kern="1200" dirty="0" smtClean="0">
                <a:solidFill>
                  <a:schemeClr val="tx1"/>
                </a:solidFill>
                <a:effectLst/>
                <a:latin typeface="+mn-lt"/>
                <a:ea typeface="+mn-ea"/>
                <a:cs typeface="+mn-cs"/>
              </a:rPr>
              <a:t> предназначен для получения простого и слабо- связного кода. Он гласит, что клиенты должны зависеть лишь от тех методов, ко- </a:t>
            </a:r>
            <a:r>
              <a:rPr lang="ru-RU" sz="1200" kern="1200" dirty="0" err="1" smtClean="0">
                <a:solidFill>
                  <a:schemeClr val="tx1"/>
                </a:solidFill>
                <a:effectLst/>
                <a:latin typeface="+mn-lt"/>
                <a:ea typeface="+mn-ea"/>
                <a:cs typeface="+mn-cs"/>
              </a:rPr>
              <a:t>торые</a:t>
            </a:r>
            <a:r>
              <a:rPr lang="ru-RU" sz="1200" kern="1200" dirty="0" smtClean="0">
                <a:solidFill>
                  <a:schemeClr val="tx1"/>
                </a:solidFill>
                <a:effectLst/>
                <a:latin typeface="+mn-lt"/>
                <a:ea typeface="+mn-ea"/>
                <a:cs typeface="+mn-cs"/>
              </a:rPr>
              <a:t> используют, и не должны знать о существовании не интересующих их </a:t>
            </a:r>
            <a:r>
              <a:rPr lang="ru-RU" sz="1200" kern="1200" dirty="0" err="1" smtClean="0">
                <a:solidFill>
                  <a:schemeClr val="tx1"/>
                </a:solidFill>
                <a:effectLst/>
                <a:latin typeface="+mn-lt"/>
                <a:ea typeface="+mn-ea"/>
                <a:cs typeface="+mn-cs"/>
              </a:rPr>
              <a:t>частеи</a:t>
            </a:r>
            <a:r>
              <a:rPr lang="ru-RU" sz="1200" kern="1200" dirty="0" smtClean="0">
                <a:solidFill>
                  <a:schemeClr val="tx1"/>
                </a:solidFill>
                <a:effectLst/>
                <a:latin typeface="+mn-lt"/>
                <a:ea typeface="+mn-ea"/>
                <a:cs typeface="+mn-cs"/>
              </a:rPr>
              <a:t>̆ в </a:t>
            </a:r>
            <a:r>
              <a:rPr lang="ru-RU" sz="1200" kern="1200" dirty="0" err="1" smtClean="0">
                <a:solidFill>
                  <a:schemeClr val="tx1"/>
                </a:solidFill>
                <a:effectLst/>
                <a:latin typeface="+mn-lt"/>
                <a:ea typeface="+mn-ea"/>
                <a:cs typeface="+mn-cs"/>
              </a:rPr>
              <a:t>интерфейсе</a:t>
            </a:r>
            <a:r>
              <a:rPr lang="ru-RU" sz="1200" kern="1200" dirty="0" smtClean="0">
                <a:solidFill>
                  <a:schemeClr val="tx1"/>
                </a:solidFill>
                <a:effectLst/>
                <a:latin typeface="+mn-lt"/>
                <a:ea typeface="+mn-ea"/>
                <a:cs typeface="+mn-cs"/>
              </a:rPr>
              <a:t> применяемых ими сервисов. Как мы увидим позднее, разработчик сервиса не всегда знает о том, кто и как его будет использовать. Поэтому может потребоваться несколько итераций для перегруппировки методов таким образом, чтобы их использование было удобным максимальному числу клиентов. </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Для получения простого в </a:t>
            </a:r>
            <a:r>
              <a:rPr lang="ru-RU" sz="1200" kern="1200" dirty="0" err="1" smtClean="0">
                <a:solidFill>
                  <a:schemeClr val="tx1"/>
                </a:solidFill>
                <a:effectLst/>
                <a:latin typeface="+mn-lt"/>
                <a:ea typeface="+mn-ea"/>
                <a:cs typeface="+mn-cs"/>
              </a:rPr>
              <a:t>сопро</a:t>
            </a:r>
            <a:r>
              <a:rPr lang="ru-RU" sz="1200" kern="1200" dirty="0" smtClean="0">
                <a:solidFill>
                  <a:schemeClr val="tx1"/>
                </a:solidFill>
                <a:effectLst/>
                <a:latin typeface="+mn-lt"/>
                <a:ea typeface="+mn-ea"/>
                <a:cs typeface="+mn-cs"/>
              </a:rPr>
              <a:t>- вождении кода </a:t>
            </a:r>
            <a:r>
              <a:rPr lang="ru-RU" sz="1200" kern="1200" dirty="0" err="1" smtClean="0">
                <a:solidFill>
                  <a:schemeClr val="tx1"/>
                </a:solidFill>
                <a:effectLst/>
                <a:latin typeface="+mn-lt"/>
                <a:ea typeface="+mn-ea"/>
                <a:cs typeface="+mn-cs"/>
              </a:rPr>
              <a:t>каждыи</a:t>
            </a:r>
            <a:r>
              <a:rPr lang="ru-RU" sz="1200" kern="1200" dirty="0" smtClean="0">
                <a:solidFill>
                  <a:schemeClr val="tx1"/>
                </a:solidFill>
                <a:effectLst/>
                <a:latin typeface="+mn-lt"/>
                <a:ea typeface="+mn-ea"/>
                <a:cs typeface="+mn-cs"/>
              </a:rPr>
              <a:t>̆ класс должен знать минимум информации об окружающем коде, </a:t>
            </a:r>
            <a:r>
              <a:rPr lang="ru-RU" sz="1200" kern="1200" dirty="0" err="1" smtClean="0">
                <a:solidFill>
                  <a:schemeClr val="tx1"/>
                </a:solidFill>
                <a:effectLst/>
                <a:latin typeface="+mn-lt"/>
                <a:ea typeface="+mn-ea"/>
                <a:cs typeface="+mn-cs"/>
              </a:rPr>
              <a:t>необходимои</a:t>
            </a:r>
            <a:r>
              <a:rPr lang="ru-RU" sz="1200" kern="1200" dirty="0" smtClean="0">
                <a:solidFill>
                  <a:schemeClr val="tx1"/>
                </a:solidFill>
                <a:effectLst/>
                <a:latin typeface="+mn-lt"/>
                <a:ea typeface="+mn-ea"/>
                <a:cs typeface="+mn-cs"/>
              </a:rPr>
              <a:t>̆ для решения </a:t>
            </a:r>
            <a:r>
              <a:rPr lang="ru-RU" sz="1200" kern="1200" dirty="0" err="1" smtClean="0">
                <a:solidFill>
                  <a:schemeClr val="tx1"/>
                </a:solidFill>
                <a:effectLst/>
                <a:latin typeface="+mn-lt"/>
                <a:ea typeface="+mn-ea"/>
                <a:cs typeface="+mn-cs"/>
              </a:rPr>
              <a:t>своеи</a:t>
            </a:r>
            <a:r>
              <a:rPr lang="ru-RU" sz="1200" kern="1200" dirty="0" smtClean="0">
                <a:solidFill>
                  <a:schemeClr val="tx1"/>
                </a:solidFill>
                <a:effectLst/>
                <a:latin typeface="+mn-lt"/>
                <a:ea typeface="+mn-ea"/>
                <a:cs typeface="+mn-cs"/>
              </a:rPr>
              <a:t>̆ задачи. На практике это проявляется в ми- </a:t>
            </a:r>
            <a:r>
              <a:rPr lang="ru-RU" sz="1200" kern="1200" dirty="0" err="1" smtClean="0">
                <a:solidFill>
                  <a:schemeClr val="tx1"/>
                </a:solidFill>
                <a:effectLst/>
                <a:latin typeface="+mn-lt"/>
                <a:ea typeface="+mn-ea"/>
                <a:cs typeface="+mn-cs"/>
              </a:rPr>
              <a:t>нимизации</a:t>
            </a:r>
            <a:r>
              <a:rPr lang="ru-RU" sz="1200" kern="1200" dirty="0" smtClean="0">
                <a:solidFill>
                  <a:schemeClr val="tx1"/>
                </a:solidFill>
                <a:effectLst/>
                <a:latin typeface="+mn-lt"/>
                <a:ea typeface="+mn-ea"/>
                <a:cs typeface="+mn-cs"/>
              </a:rPr>
              <a:t> числа </a:t>
            </a:r>
            <a:r>
              <a:rPr lang="ru-RU" sz="1200" kern="1200" dirty="0" err="1" smtClean="0">
                <a:solidFill>
                  <a:schemeClr val="tx1"/>
                </a:solidFill>
                <a:effectLst/>
                <a:latin typeface="+mn-lt"/>
                <a:ea typeface="+mn-ea"/>
                <a:cs typeface="+mn-cs"/>
              </a:rPr>
              <a:t>зависимостеи</a:t>
            </a:r>
            <a:r>
              <a:rPr lang="ru-RU" sz="1200" kern="1200" dirty="0" smtClean="0">
                <a:solidFill>
                  <a:schemeClr val="tx1"/>
                </a:solidFill>
                <a:effectLst/>
                <a:latin typeface="+mn-lt"/>
                <a:ea typeface="+mn-ea"/>
                <a:cs typeface="+mn-cs"/>
              </a:rPr>
              <a:t>̆ и стремлении к использованию наиболее простых типов </a:t>
            </a:r>
            <a:r>
              <a:rPr lang="ru-RU" sz="1200" kern="1200" dirty="0" err="1" smtClean="0">
                <a:solidFill>
                  <a:schemeClr val="tx1"/>
                </a:solidFill>
                <a:effectLst/>
                <a:latin typeface="+mn-lt"/>
                <a:ea typeface="+mn-ea"/>
                <a:cs typeface="+mn-cs"/>
              </a:rPr>
              <a:t>зависимостеи</a:t>
            </a:r>
            <a:r>
              <a:rPr lang="ru-RU" sz="1200" kern="1200" dirty="0" smtClean="0">
                <a:solidFill>
                  <a:schemeClr val="tx1"/>
                </a:solidFill>
                <a:effectLst/>
                <a:latin typeface="+mn-lt"/>
                <a:ea typeface="+mn-ea"/>
                <a:cs typeface="+mn-cs"/>
              </a:rPr>
              <a:t>̆. </a:t>
            </a:r>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27</a:t>
            </a:fld>
            <a:endParaRPr lang="en-US"/>
          </a:p>
        </p:txBody>
      </p:sp>
    </p:spTree>
    <p:extLst>
      <p:ext uri="{BB962C8B-B14F-4D97-AF65-F5344CB8AC3E}">
        <p14:creationId xmlns:p14="http://schemas.microsoft.com/office/powerpoint/2010/main" val="179956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1" i="0" kern="1200" dirty="0" err="1" smtClean="0">
                <a:solidFill>
                  <a:schemeClr val="tx1"/>
                </a:solidFill>
                <a:effectLst/>
                <a:latin typeface="+mn-lt"/>
                <a:ea typeface="+mn-ea"/>
                <a:cs typeface="+mn-cs"/>
              </a:rPr>
              <a:t>Дженга</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3" tooltip="Английский язык"/>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Jenga</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hlinkClick r:id="rId4" tooltip="Настольная игра"/>
              </a:rPr>
              <a:t>настольная игра</a:t>
            </a:r>
            <a:r>
              <a:rPr lang="ru-RU" sz="1200" b="0" i="0" kern="1200" dirty="0" smtClean="0">
                <a:solidFill>
                  <a:schemeClr val="tx1"/>
                </a:solidFill>
                <a:effectLst/>
                <a:latin typeface="+mn-lt"/>
                <a:ea typeface="+mn-ea"/>
                <a:cs typeface="+mn-cs"/>
              </a:rPr>
              <a:t>, придуманная Лесли Скотт и распространяемая компанией </a:t>
            </a:r>
            <a:r>
              <a:rPr lang="ru-RU" sz="1200" b="0" i="0" u="none" strike="noStrike" kern="1200" dirty="0" err="1" smtClean="0">
                <a:solidFill>
                  <a:schemeClr val="tx1"/>
                </a:solidFill>
                <a:effectLst/>
                <a:latin typeface="+mn-lt"/>
                <a:ea typeface="+mn-ea"/>
                <a:cs typeface="+mn-cs"/>
                <a:hlinkClick r:id="rId5" tooltip="Parker Brothers (страница отсутствует)"/>
              </a:rPr>
              <a:t>Parker</a:t>
            </a:r>
            <a:r>
              <a:rPr lang="ru-RU" sz="1200" b="0" i="0" u="none" strike="noStrike" kern="1200" dirty="0" smtClean="0">
                <a:solidFill>
                  <a:schemeClr val="tx1"/>
                </a:solidFill>
                <a:effectLst/>
                <a:latin typeface="+mn-lt"/>
                <a:ea typeface="+mn-ea"/>
                <a:cs typeface="+mn-cs"/>
                <a:hlinkClick r:id="rId5" tooltip="Parker Brothers (страница отсутствует)"/>
              </a:rPr>
              <a:t> </a:t>
            </a:r>
            <a:r>
              <a:rPr lang="ru-RU" sz="1200" b="0" i="0" u="none" strike="noStrike" kern="1200" dirty="0" err="1" smtClean="0">
                <a:solidFill>
                  <a:schemeClr val="tx1"/>
                </a:solidFill>
                <a:effectLst/>
                <a:latin typeface="+mn-lt"/>
                <a:ea typeface="+mn-ea"/>
                <a:cs typeface="+mn-cs"/>
                <a:hlinkClick r:id="rId5" tooltip="Parker Brothers (страница отсутствует)"/>
              </a:rPr>
              <a:t>Brothers</a:t>
            </a:r>
            <a:r>
              <a:rPr lang="ru-RU" sz="1200" b="0" i="0" kern="1200" dirty="0" smtClean="0">
                <a:solidFill>
                  <a:schemeClr val="tx1"/>
                </a:solidFill>
                <a:effectLst/>
                <a:latin typeface="+mn-lt"/>
                <a:ea typeface="+mn-ea"/>
                <a:cs typeface="+mn-cs"/>
              </a:rPr>
              <a:t>(подразделение </a:t>
            </a:r>
            <a:r>
              <a:rPr lang="ru-RU" sz="1200" b="0" i="0" u="none" strike="noStrike" kern="1200" dirty="0" err="1" smtClean="0">
                <a:solidFill>
                  <a:schemeClr val="tx1"/>
                </a:solidFill>
                <a:effectLst/>
                <a:latin typeface="+mn-lt"/>
                <a:ea typeface="+mn-ea"/>
                <a:cs typeface="+mn-cs"/>
                <a:hlinkClick r:id="rId6" tooltip="Hasbro"/>
              </a:rPr>
              <a:t>Hasbro</a:t>
            </a:r>
            <a:r>
              <a:rPr lang="ru-RU" sz="1200" b="0" i="0" kern="1200" dirty="0" smtClean="0">
                <a:solidFill>
                  <a:schemeClr val="tx1"/>
                </a:solidFill>
                <a:effectLst/>
                <a:latin typeface="+mn-lt"/>
                <a:ea typeface="+mn-ea"/>
                <a:cs typeface="+mn-cs"/>
              </a:rPr>
              <a:t>). Игроки по очереди достают блоки из основания башни и кладут их наверх, делая башню всё более высокой и все менее устойчивой. Слово </a:t>
            </a:r>
            <a:r>
              <a:rPr lang="ru-RU" sz="1200" b="0" i="1" kern="1200" dirty="0" err="1" smtClean="0">
                <a:solidFill>
                  <a:schemeClr val="tx1"/>
                </a:solidFill>
                <a:effectLst/>
                <a:latin typeface="+mn-lt"/>
                <a:ea typeface="+mn-ea"/>
                <a:cs typeface="+mn-cs"/>
              </a:rPr>
              <a:t>jenga</a:t>
            </a:r>
            <a:r>
              <a:rPr lang="ru-RU" sz="1200" b="0" i="0" kern="1200" dirty="0" smtClean="0">
                <a:solidFill>
                  <a:schemeClr val="tx1"/>
                </a:solidFill>
                <a:effectLst/>
                <a:latin typeface="+mn-lt"/>
                <a:ea typeface="+mn-ea"/>
                <a:cs typeface="+mn-cs"/>
              </a:rPr>
              <a:t> — это повелительное наклонение от </a:t>
            </a:r>
            <a:r>
              <a:rPr lang="ru-RU" sz="1200" b="0" i="1" kern="1200" dirty="0" err="1" smtClean="0">
                <a:solidFill>
                  <a:schemeClr val="tx1"/>
                </a:solidFill>
                <a:effectLst/>
                <a:latin typeface="+mn-lt"/>
                <a:ea typeface="+mn-ea"/>
                <a:cs typeface="+mn-cs"/>
              </a:rPr>
              <a:t>kujenga</a:t>
            </a:r>
            <a:r>
              <a:rPr lang="ru-RU" sz="1200" b="0" i="0" kern="1200" dirty="0" smtClean="0">
                <a:solidFill>
                  <a:schemeClr val="tx1"/>
                </a:solidFill>
                <a:effectLst/>
                <a:latin typeface="+mn-lt"/>
                <a:ea typeface="+mn-ea"/>
                <a:cs typeface="+mn-cs"/>
              </a:rPr>
              <a:t>, в переводе с </a:t>
            </a:r>
            <a:r>
              <a:rPr lang="ru-RU" sz="1200" b="0" i="0" u="none" strike="noStrike" kern="1200" dirty="0" smtClean="0">
                <a:solidFill>
                  <a:schemeClr val="tx1"/>
                </a:solidFill>
                <a:effectLst/>
                <a:latin typeface="+mn-lt"/>
                <a:ea typeface="+mn-ea"/>
                <a:cs typeface="+mn-cs"/>
                <a:hlinkClick r:id="rId7" tooltip="Суахили"/>
              </a:rPr>
              <a:t>суахили</a:t>
            </a:r>
            <a:r>
              <a:rPr lang="en-US" sz="1200" b="0" i="0" u="none" strike="noStrike"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означающего «строить»</a:t>
            </a:r>
            <a:r>
              <a:rPr lang="ru-RU" sz="1200" b="0" i="0" u="none" strike="noStrike" kern="1200" baseline="30000" dirty="0" smtClean="0">
                <a:solidFill>
                  <a:schemeClr val="tx1"/>
                </a:solidFill>
                <a:effectLst/>
                <a:latin typeface="+mn-lt"/>
                <a:ea typeface="+mn-ea"/>
                <a:cs typeface="+mn-cs"/>
                <a:hlinkClick r:id="rId8"/>
              </a:rPr>
              <a:t>[1]</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Разрабатывать программное обеспечение</a:t>
            </a:r>
            <a:r>
              <a:rPr lang="ru-RU" sz="1200" b="0" i="0" kern="1200" baseline="0" dirty="0" smtClean="0">
                <a:solidFill>
                  <a:schemeClr val="tx1"/>
                </a:solidFill>
                <a:effectLst/>
                <a:latin typeface="+mn-lt"/>
                <a:ea typeface="+mn-ea"/>
                <a:cs typeface="+mn-cs"/>
              </a:rPr>
              <a:t> - </a:t>
            </a:r>
            <a:r>
              <a:rPr lang="ru-RU" sz="1200" b="0" i="0" kern="1200" dirty="0" smtClean="0">
                <a:solidFill>
                  <a:schemeClr val="tx1"/>
                </a:solidFill>
                <a:effectLst/>
                <a:latin typeface="+mn-lt"/>
                <a:ea typeface="+mn-ea"/>
                <a:cs typeface="+mn-cs"/>
              </a:rPr>
              <a:t>Не</a:t>
            </a:r>
            <a:r>
              <a:rPr lang="ru-RU" sz="1200" b="0" i="0" kern="1200" baseline="0" dirty="0" smtClean="0">
                <a:solidFill>
                  <a:schemeClr val="tx1"/>
                </a:solidFill>
                <a:effectLst/>
                <a:latin typeface="+mn-lt"/>
                <a:ea typeface="+mn-ea"/>
                <a:cs typeface="+mn-cs"/>
              </a:rPr>
              <a:t> в бирюльки играть</a:t>
            </a:r>
            <a:endParaRPr lang="en-US"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2</a:t>
            </a:fld>
            <a:endParaRPr lang="en-US"/>
          </a:p>
        </p:txBody>
      </p:sp>
    </p:spTree>
    <p:extLst>
      <p:ext uri="{BB962C8B-B14F-4D97-AF65-F5344CB8AC3E}">
        <p14:creationId xmlns:p14="http://schemas.microsoft.com/office/powerpoint/2010/main" val="2369533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Принцип разделения интерфейсов также соответствует одному из принципов кон- </a:t>
            </a:r>
            <a:r>
              <a:rPr lang="ru-RU" sz="1200" kern="1200" dirty="0" err="1" smtClean="0">
                <a:solidFill>
                  <a:schemeClr val="tx1"/>
                </a:solidFill>
                <a:effectLst/>
                <a:latin typeface="+mn-lt"/>
                <a:ea typeface="+mn-ea"/>
                <a:cs typeface="+mn-cs"/>
              </a:rPr>
              <a:t>трактного</a:t>
            </a:r>
            <a:r>
              <a:rPr lang="ru-RU" sz="1200" kern="1200" dirty="0" smtClean="0">
                <a:solidFill>
                  <a:schemeClr val="tx1"/>
                </a:solidFill>
                <a:effectLst/>
                <a:latin typeface="+mn-lt"/>
                <a:ea typeface="+mn-ea"/>
                <a:cs typeface="+mn-cs"/>
              </a:rPr>
              <a:t> программирования: </a:t>
            </a:r>
            <a:r>
              <a:rPr lang="ru-RU" sz="1200" b="1" kern="1200" dirty="0" err="1" smtClean="0">
                <a:solidFill>
                  <a:schemeClr val="tx1"/>
                </a:solidFill>
                <a:effectLst/>
                <a:latin typeface="+mn-lt"/>
                <a:ea typeface="+mn-ea"/>
                <a:cs typeface="+mn-cs"/>
              </a:rPr>
              <a:t>требуи</a:t>
            </a:r>
            <a:r>
              <a:rPr lang="ru-RU" sz="1200" b="1" kern="1200" dirty="0" smtClean="0">
                <a:solidFill>
                  <a:schemeClr val="tx1"/>
                </a:solidFill>
                <a:effectLst/>
                <a:latin typeface="+mn-lt"/>
                <a:ea typeface="+mn-ea"/>
                <a:cs typeface="+mn-cs"/>
              </a:rPr>
              <a:t>̆ меньше, но </a:t>
            </a:r>
            <a:r>
              <a:rPr lang="ru-RU" sz="1200" b="1" kern="1200" dirty="0" err="1" smtClean="0">
                <a:solidFill>
                  <a:schemeClr val="tx1"/>
                </a:solidFill>
                <a:effectLst/>
                <a:latin typeface="+mn-lt"/>
                <a:ea typeface="+mn-ea"/>
                <a:cs typeface="+mn-cs"/>
              </a:rPr>
              <a:t>гарантируи</a:t>
            </a:r>
            <a:r>
              <a:rPr lang="ru-RU" sz="1200" b="1" kern="1200" dirty="0" smtClean="0">
                <a:solidFill>
                  <a:schemeClr val="tx1"/>
                </a:solidFill>
                <a:effectLst/>
                <a:latin typeface="+mn-lt"/>
                <a:ea typeface="+mn-ea"/>
                <a:cs typeface="+mn-cs"/>
              </a:rPr>
              <a:t>̆ больше</a:t>
            </a:r>
            <a:r>
              <a:rPr lang="ru-RU" sz="1200" kern="1200" dirty="0" smtClean="0">
                <a:solidFill>
                  <a:schemeClr val="tx1"/>
                </a:solidFill>
                <a:effectLst/>
                <a:latin typeface="+mn-lt"/>
                <a:ea typeface="+mn-ea"/>
                <a:cs typeface="+mn-cs"/>
              </a:rPr>
              <a:t>. В терминах контрактов это проявляется в виде использования более слабого предусловия и </a:t>
            </a:r>
            <a:r>
              <a:rPr lang="ru-RU" sz="1200" kern="1200" dirty="0" err="1" smtClean="0">
                <a:solidFill>
                  <a:schemeClr val="tx1"/>
                </a:solidFill>
                <a:effectLst/>
                <a:latin typeface="+mn-lt"/>
                <a:ea typeface="+mn-ea"/>
                <a:cs typeface="+mn-cs"/>
              </a:rPr>
              <a:t>бо</a:t>
            </a:r>
            <a:r>
              <a:rPr lang="ru-RU" sz="1200" kern="1200" dirty="0" smtClean="0">
                <a:solidFill>
                  <a:schemeClr val="tx1"/>
                </a:solidFill>
                <a:effectLst/>
                <a:latin typeface="+mn-lt"/>
                <a:ea typeface="+mn-ea"/>
                <a:cs typeface="+mn-cs"/>
              </a:rPr>
              <a:t>- лее строгого постусловия. Чем проще аргументы метода, тем проще удовлетворять предусловиям метода. На практике это правило выражается в использовании </a:t>
            </a:r>
            <a:r>
              <a:rPr lang="ru-RU" sz="1200" kern="1200" dirty="0" err="1" smtClean="0">
                <a:solidFill>
                  <a:schemeClr val="tx1"/>
                </a:solidFill>
                <a:effectLst/>
                <a:latin typeface="+mn-lt"/>
                <a:ea typeface="+mn-ea"/>
                <a:cs typeface="+mn-cs"/>
              </a:rPr>
              <a:t>наи</a:t>
            </a:r>
            <a:r>
              <a:rPr lang="ru-RU" sz="1200" kern="1200" dirty="0" smtClean="0">
                <a:solidFill>
                  <a:schemeClr val="tx1"/>
                </a:solidFill>
                <a:effectLst/>
                <a:latin typeface="+mn-lt"/>
                <a:ea typeface="+mn-ea"/>
                <a:cs typeface="+mn-cs"/>
              </a:rPr>
              <a:t>- более простых типов (согласно </a:t>
            </a:r>
            <a:r>
              <a:rPr lang="ru-RU" sz="1200" kern="1200" dirty="0" err="1" smtClean="0">
                <a:solidFill>
                  <a:schemeClr val="tx1"/>
                </a:solidFill>
                <a:effectLst/>
                <a:latin typeface="+mn-lt"/>
                <a:ea typeface="+mn-ea"/>
                <a:cs typeface="+mn-cs"/>
              </a:rPr>
              <a:t>приведеннои</a:t>
            </a:r>
            <a:r>
              <a:rPr lang="ru-RU" sz="1200" kern="1200" dirty="0" smtClean="0">
                <a:solidFill>
                  <a:schemeClr val="tx1"/>
                </a:solidFill>
                <a:effectLst/>
                <a:latin typeface="+mn-lt"/>
                <a:ea typeface="+mn-ea"/>
                <a:cs typeface="+mn-cs"/>
              </a:rPr>
              <a:t>̆ ранее шкале), а также базовых типов в качестве входных аргументов (листинг 20.1). </a:t>
            </a:r>
            <a:endParaRPr lang="ru-RU"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28</a:t>
            </a:fld>
            <a:endParaRPr lang="en-US"/>
          </a:p>
        </p:txBody>
      </p:sp>
    </p:spTree>
    <p:extLst>
      <p:ext uri="{BB962C8B-B14F-4D97-AF65-F5344CB8AC3E}">
        <p14:creationId xmlns:p14="http://schemas.microsoft.com/office/powerpoint/2010/main" val="1779451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32</a:t>
            </a:fld>
            <a:endParaRPr lang="en-US" smtClean="0"/>
          </a:p>
        </p:txBody>
      </p:sp>
    </p:spTree>
    <p:extLst>
      <p:ext uri="{BB962C8B-B14F-4D97-AF65-F5344CB8AC3E}">
        <p14:creationId xmlns:p14="http://schemas.microsoft.com/office/powerpoint/2010/main" val="32829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33</a:t>
            </a:fld>
            <a:endParaRPr lang="en-US" smtClean="0"/>
          </a:p>
        </p:txBody>
      </p:sp>
    </p:spTree>
    <p:extLst>
      <p:ext uri="{BB962C8B-B14F-4D97-AF65-F5344CB8AC3E}">
        <p14:creationId xmlns:p14="http://schemas.microsoft.com/office/powerpoint/2010/main" val="70636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i="0" kern="1200" dirty="0" smtClean="0">
                <a:solidFill>
                  <a:schemeClr val="tx1"/>
                </a:solidFill>
                <a:effectLst/>
                <a:latin typeface="+mn-lt"/>
                <a:ea typeface="+mn-ea"/>
                <a:cs typeface="+mn-cs"/>
              </a:rPr>
              <a:t>ISP </a:t>
            </a:r>
            <a:r>
              <a:rPr lang="en-US" sz="1200" b="0" i="0" kern="1200" dirty="0" err="1" smtClean="0">
                <a:solidFill>
                  <a:schemeClr val="tx1"/>
                </a:solidFill>
                <a:effectLst/>
                <a:latin typeface="+mn-lt"/>
                <a:ea typeface="+mn-ea"/>
                <a:cs typeface="+mn-cs"/>
              </a:rPr>
              <a:t>уменьшает</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связанность</a:t>
            </a:r>
            <a:r>
              <a:rPr lang="en-US" sz="1200" b="0" i="0" kern="1200" dirty="0" smtClean="0">
                <a:solidFill>
                  <a:schemeClr val="tx1"/>
                </a:solidFill>
                <a:effectLst/>
                <a:latin typeface="+mn-lt"/>
                <a:ea typeface="+mn-ea"/>
                <a:cs typeface="+mn-cs"/>
              </a:rPr>
              <a:t> (low coupling)</a:t>
            </a:r>
            <a:r>
              <a:rPr lang="ru-RU" sz="1200" b="0" i="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Полиморфизм — это GOTO объектного мира, </a:t>
            </a:r>
            <a:r>
              <a:rPr lang="ru-RU" sz="1200" kern="1200" dirty="0" err="1" smtClean="0">
                <a:solidFill>
                  <a:schemeClr val="tx1"/>
                </a:solidFill>
                <a:effectLst/>
                <a:latin typeface="+mn-lt"/>
                <a:ea typeface="+mn-ea"/>
                <a:cs typeface="+mn-cs"/>
              </a:rPr>
              <a:t>которыи</a:t>
            </a:r>
            <a:r>
              <a:rPr lang="ru-RU" sz="1200" kern="1200" dirty="0" smtClean="0">
                <a:solidFill>
                  <a:schemeClr val="tx1"/>
                </a:solidFill>
                <a:effectLst/>
                <a:latin typeface="+mn-lt"/>
                <a:ea typeface="+mn-ea"/>
                <a:cs typeface="+mn-cs"/>
              </a:rPr>
              <a:t>̆ делает решение более гибким </a:t>
            </a:r>
            <a:r>
              <a:rPr lang="ru-RU" sz="1200" kern="1200" dirty="0" err="1" smtClean="0">
                <a:solidFill>
                  <a:schemeClr val="tx1"/>
                </a:solidFill>
                <a:effectLst/>
                <a:latin typeface="+mn-lt"/>
                <a:ea typeface="+mn-ea"/>
                <a:cs typeface="+mn-cs"/>
              </a:rPr>
              <a:t>ценои</a:t>
            </a:r>
            <a:r>
              <a:rPr lang="ru-RU" sz="1200" kern="1200" dirty="0" smtClean="0">
                <a:solidFill>
                  <a:schemeClr val="tx1"/>
                </a:solidFill>
                <a:effectLst/>
                <a:latin typeface="+mn-lt"/>
                <a:ea typeface="+mn-ea"/>
                <a:cs typeface="+mn-cs"/>
              </a:rPr>
              <a:t>̆ увеличения сложности. Понять логику исполнения лишь путем чтения кода становится довольно сложно, поскольку </a:t>
            </a:r>
            <a:r>
              <a:rPr lang="ru-RU" sz="1200" kern="1200" dirty="0" err="1" smtClean="0">
                <a:solidFill>
                  <a:schemeClr val="tx1"/>
                </a:solidFill>
                <a:effectLst/>
                <a:latin typeface="+mn-lt"/>
                <a:ea typeface="+mn-ea"/>
                <a:cs typeface="+mn-cs"/>
              </a:rPr>
              <a:t>конкретныи</a:t>
            </a:r>
            <a:r>
              <a:rPr lang="ru-RU" sz="1200" kern="1200" dirty="0" smtClean="0">
                <a:solidFill>
                  <a:schemeClr val="tx1"/>
                </a:solidFill>
                <a:effectLst/>
                <a:latin typeface="+mn-lt"/>
                <a:ea typeface="+mn-ea"/>
                <a:cs typeface="+mn-cs"/>
              </a:rPr>
              <a:t>̆ тип наследника определяется во время исполнения. </a:t>
            </a: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sz="1200" kern="1200" dirty="0" smtClean="0">
                <a:solidFill>
                  <a:schemeClr val="tx1"/>
                </a:solidFill>
                <a:effectLst/>
                <a:latin typeface="+mn-lt"/>
                <a:ea typeface="+mn-ea"/>
                <a:cs typeface="+mn-cs"/>
              </a:rPr>
              <a:t> </a:t>
            </a: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ru-RU"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Абстракция невозможна без инкапсуляции и совершенно не требует наследования. Наследование говорит о наличии еще одного уровня абстракции, который, например, позволяет абстрагироваться от конкретного поведения еще и во время исполнения.</a:t>
            </a:r>
            <a:endParaRPr lang="en-US" dirty="0" smtClean="0"/>
          </a:p>
          <a:p>
            <a:pPr eaLnBrk="1" hangingPunct="1">
              <a:spcBef>
                <a:spcPct val="0"/>
              </a:spcBef>
            </a:pPr>
            <a:endParaRPr lang="en-US" sz="1200" b="0" i="1" kern="1200" dirty="0" smtClean="0">
              <a:solidFill>
                <a:schemeClr val="tx1"/>
              </a:solidFill>
              <a:effectLst/>
              <a:latin typeface="+mn-lt"/>
              <a:ea typeface="+mn-ea"/>
              <a:cs typeface="+mn-cs"/>
            </a:endParaRPr>
          </a:p>
          <a:p>
            <a:pPr eaLnBrk="1" hangingPunct="1">
              <a:spcBef>
                <a:spcPct val="0"/>
              </a:spcBef>
            </a:pPr>
            <a:r>
              <a:rPr lang="ru-RU" sz="1200" b="0" i="1" kern="1200" dirty="0" smtClean="0">
                <a:solidFill>
                  <a:schemeClr val="tx1"/>
                </a:solidFill>
                <a:effectLst/>
                <a:latin typeface="+mn-lt"/>
                <a:ea typeface="+mn-ea"/>
                <a:cs typeface="+mn-cs"/>
              </a:rPr>
              <a:t>Слабая связанность (</a:t>
            </a:r>
            <a:r>
              <a:rPr lang="ru-RU" sz="1200" b="0" i="1" kern="1200" dirty="0" err="1" smtClean="0">
                <a:solidFill>
                  <a:schemeClr val="tx1"/>
                </a:solidFill>
                <a:effectLst/>
                <a:latin typeface="+mn-lt"/>
                <a:ea typeface="+mn-ea"/>
                <a:cs typeface="+mn-cs"/>
              </a:rPr>
              <a:t>low</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coupling</a:t>
            </a:r>
            <a:r>
              <a:rPr lang="ru-RU" sz="1200" b="0" i="1" kern="1200" dirty="0" smtClean="0">
                <a:solidFill>
                  <a:schemeClr val="tx1"/>
                </a:solidFill>
                <a:effectLst/>
                <a:latin typeface="+mn-lt"/>
                <a:ea typeface="+mn-ea"/>
                <a:cs typeface="+mn-cs"/>
              </a:rPr>
              <a:t>) часто является признаком хорошо структурированной компьютерной системы и признаком хорошего дизайна.</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Wikipedia</a:t>
            </a:r>
            <a:r>
              <a:rPr lang="ru-RU" dirty="0" smtClean="0"/>
              <a:t/>
            </a:r>
            <a:br>
              <a:rPr lang="ru-RU" dirty="0" smtClean="0"/>
            </a:br>
            <a:r>
              <a:rPr lang="ru-RU" dirty="0" smtClean="0"/>
              <a:t/>
            </a:r>
            <a:br>
              <a:rPr lang="ru-RU" dirty="0" smtClean="0"/>
            </a:b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(DI) — это набор паттернов и принципов разработки программного обеспечения, которые позволяют писать </a:t>
            </a:r>
            <a:r>
              <a:rPr lang="ru-RU" sz="1200" b="0" i="0" kern="1200" dirty="0" err="1" smtClean="0">
                <a:solidFill>
                  <a:schemeClr val="tx1"/>
                </a:solidFill>
                <a:effectLst/>
                <a:latin typeface="+mn-lt"/>
                <a:ea typeface="+mn-ea"/>
                <a:cs typeface="+mn-cs"/>
              </a:rPr>
              <a:t>слабосвязный</a:t>
            </a:r>
            <a:r>
              <a:rPr lang="ru-RU" sz="1200" b="0" i="0" kern="1200" dirty="0" smtClean="0">
                <a:solidFill>
                  <a:schemeClr val="tx1"/>
                </a:solidFill>
                <a:effectLst/>
                <a:latin typeface="+mn-lt"/>
                <a:ea typeface="+mn-ea"/>
                <a:cs typeface="+mn-cs"/>
              </a:rPr>
              <a:t> код. По мнению </a:t>
            </a:r>
            <a:r>
              <a:rPr lang="ru-RU" sz="1200" b="0" i="0" kern="1200" dirty="0" err="1" smtClean="0">
                <a:solidFill>
                  <a:schemeClr val="tx1"/>
                </a:solidFill>
                <a:effectLst/>
                <a:latin typeface="+mn-lt"/>
                <a:ea typeface="+mn-ea"/>
                <a:cs typeface="+mn-cs"/>
              </a:rPr>
              <a:t>М.Фаулера</a:t>
            </a:r>
            <a:r>
              <a:rPr lang="ru-RU" sz="1200" b="0" i="0" kern="1200" dirty="0" smtClean="0">
                <a:solidFill>
                  <a:schemeClr val="tx1"/>
                </a:solidFill>
                <a:effectLst/>
                <a:latin typeface="+mn-lt"/>
                <a:ea typeface="+mn-ea"/>
                <a:cs typeface="+mn-cs"/>
              </a:rPr>
              <a:t>, DI является разновидностью более глобального принципа инверсии управления (</a:t>
            </a:r>
            <a:r>
              <a:rPr lang="ru-RU" sz="1200" b="0" i="0" kern="1200" dirty="0" err="1" smtClean="0">
                <a:solidFill>
                  <a:schemeClr val="tx1"/>
                </a:solidFill>
                <a:effectLst/>
                <a:latin typeface="+mn-lt"/>
                <a:ea typeface="+mn-ea"/>
                <a:cs typeface="+mn-cs"/>
              </a:rPr>
              <a:t>IoC</a:t>
            </a:r>
            <a:r>
              <a:rPr lang="ru-RU" sz="1200" b="0" i="0" kern="1200" dirty="0" smtClean="0">
                <a:solidFill>
                  <a:schemeClr val="tx1"/>
                </a:solidFill>
                <a:effectLst/>
                <a:latin typeface="+mn-lt"/>
                <a:ea typeface="+mn-ea"/>
                <a:cs typeface="+mn-cs"/>
              </a:rPr>
              <a:t>), также известного как </a:t>
            </a:r>
            <a:r>
              <a:rPr lang="ru-RU" sz="1200" b="0" i="1" kern="1200" dirty="0" smtClean="0">
                <a:solidFill>
                  <a:schemeClr val="tx1"/>
                </a:solidFill>
                <a:effectLst/>
                <a:latin typeface="+mn-lt"/>
                <a:ea typeface="+mn-ea"/>
                <a:cs typeface="+mn-cs"/>
              </a:rPr>
              <a:t>“</a:t>
            </a:r>
            <a:r>
              <a:rPr lang="ru-RU" sz="1200" b="0" i="1" kern="1200" dirty="0" err="1" smtClean="0">
                <a:solidFill>
                  <a:schemeClr val="tx1"/>
                </a:solidFill>
                <a:effectLst/>
                <a:latin typeface="+mn-lt"/>
                <a:ea typeface="+mn-ea"/>
                <a:cs typeface="+mn-cs"/>
              </a:rPr>
              <a:t>Hollywood</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Principle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Между тем, границы принципов внедрения зависимости достаточно размыты. Невозможно провести действительно четкую границу между этим и другими принципами написания качественного объектно-ориентированного кода. Например, принцип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Inversion</a:t>
            </a:r>
            <a:r>
              <a:rPr lang="ru-RU" sz="1200" b="0" i="0" kern="1200" dirty="0" smtClean="0">
                <a:solidFill>
                  <a:schemeClr val="tx1"/>
                </a:solidFill>
                <a:effectLst/>
                <a:latin typeface="+mn-lt"/>
                <a:ea typeface="+mn-ea"/>
                <a:cs typeface="+mn-cs"/>
              </a:rPr>
              <a:t> из SOLID, который часто путают с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как бы подразумевает внедрение зависимостей, но им не ограничивается.</a:t>
            </a:r>
            <a:endParaRPr lang="en-US" sz="1200" b="0" i="0" kern="1200" dirty="0" smtClean="0">
              <a:solidFill>
                <a:schemeClr val="tx1"/>
              </a:solidFill>
              <a:effectLst/>
              <a:latin typeface="+mn-lt"/>
              <a:ea typeface="+mn-ea"/>
              <a:cs typeface="+mn-cs"/>
            </a:endParaRPr>
          </a:p>
          <a:p>
            <a:pPr eaLnBrk="1" hangingPunct="1">
              <a:spcBef>
                <a:spcPct val="0"/>
              </a:spcBef>
            </a:pP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Есть </a:t>
            </a:r>
            <a:r>
              <a:rPr lang="ru-RU" dirty="0" err="1" smtClean="0"/>
              <a:t>Inversion</a:t>
            </a:r>
            <a:r>
              <a:rPr lang="ru-RU" dirty="0" smtClean="0"/>
              <a:t> </a:t>
            </a:r>
            <a:r>
              <a:rPr lang="ru-RU" dirty="0" err="1" smtClean="0"/>
              <a:t>of</a:t>
            </a:r>
            <a:r>
              <a:rPr lang="ru-RU" dirty="0" smtClean="0"/>
              <a:t> </a:t>
            </a:r>
            <a:r>
              <a:rPr lang="ru-RU" dirty="0" err="1" smtClean="0"/>
              <a:t>Control</a:t>
            </a:r>
            <a:r>
              <a:rPr lang="ru-RU" dirty="0" smtClean="0"/>
              <a:t>, переводится как "инверсия управления". Это очень-очень общий принцип проектирования. Делегаты и </a:t>
            </a:r>
            <a:r>
              <a:rPr lang="ru-RU" dirty="0" err="1" smtClean="0"/>
              <a:t>эвенты</a:t>
            </a:r>
            <a:r>
              <a:rPr lang="ru-RU" dirty="0" smtClean="0"/>
              <a:t> - пример реализации этого принципа. Любой код, где вы отдаете управление какому-то внешнему компоненту, и ждете результатов его работы, чтобы продолжить, является реализацией </a:t>
            </a:r>
            <a:r>
              <a:rPr lang="ru-RU" dirty="0" err="1" smtClean="0"/>
              <a:t>Inversion</a:t>
            </a:r>
            <a:r>
              <a:rPr lang="ru-RU" dirty="0" smtClean="0"/>
              <a:t> </a:t>
            </a:r>
            <a:r>
              <a:rPr lang="ru-RU" dirty="0" err="1" smtClean="0"/>
              <a:t>of</a:t>
            </a:r>
            <a:r>
              <a:rPr lang="ru-RU" dirty="0" smtClean="0"/>
              <a:t> </a:t>
            </a:r>
            <a:r>
              <a:rPr lang="ru-RU" dirty="0" err="1" smtClean="0"/>
              <a:t>Contorl</a:t>
            </a:r>
            <a:r>
              <a:rPr lang="ru-RU" dirty="0" smtClean="0"/>
              <a:t>. </a:t>
            </a:r>
            <a:endParaRPr lang="en-US" dirty="0" smtClean="0"/>
          </a:p>
          <a:p>
            <a:pPr eaLnBrk="1" hangingPunct="1">
              <a:spcBef>
                <a:spcPct val="0"/>
              </a:spcBef>
            </a:pPr>
            <a:endParaRPr lang="ru-RU" dirty="0"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34</a:t>
            </a:fld>
            <a:endParaRPr lang="en-US" smtClean="0"/>
          </a:p>
        </p:txBody>
      </p:sp>
    </p:spTree>
    <p:extLst>
      <p:ext uri="{BB962C8B-B14F-4D97-AF65-F5344CB8AC3E}">
        <p14:creationId xmlns:p14="http://schemas.microsoft.com/office/powerpoint/2010/main" val="136495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ru-RU" sz="1200" kern="1200" dirty="0" smtClean="0">
                <a:solidFill>
                  <a:schemeClr val="tx1"/>
                </a:solidFill>
                <a:latin typeface="+mn-lt"/>
                <a:ea typeface="+mn-ea"/>
                <a:cs typeface="+mn-cs"/>
                <a:hlinkClick r:id="rId3"/>
              </a:rPr>
              <a:t>SRP предназначен для борьбы со сложностью; </a:t>
            </a:r>
            <a:r>
              <a:rPr lang="ru-RU" sz="1200" kern="1200" dirty="0" smtClean="0">
                <a:solidFill>
                  <a:schemeClr val="tx1"/>
                </a:solidFill>
                <a:latin typeface="+mn-lt"/>
                <a:ea typeface="+mn-ea"/>
                <a:cs typeface="+mn-cs"/>
                <a:hlinkClick r:id="rId4"/>
              </a:rPr>
              <a:t>OCP помогает в вопросах расширяемости и параллельной разработки; </a:t>
            </a:r>
            <a:r>
              <a:rPr lang="ru-RU" sz="1200" kern="1200" dirty="0" smtClean="0">
                <a:solidFill>
                  <a:schemeClr val="tx1"/>
                </a:solidFill>
                <a:latin typeface="+mn-lt"/>
                <a:ea typeface="+mn-ea"/>
                <a:cs typeface="+mn-cs"/>
                <a:hlinkClick r:id="rId5"/>
              </a:rPr>
              <a:t>LSP указывает, как использовать наследование «правильно»; </a:t>
            </a:r>
            <a:r>
              <a:rPr lang="ru-RU" sz="1200" kern="1200" dirty="0" smtClean="0">
                <a:solidFill>
                  <a:schemeClr val="tx1"/>
                </a:solidFill>
                <a:latin typeface="+mn-lt"/>
                <a:ea typeface="+mn-ea"/>
                <a:cs typeface="+mn-cs"/>
                <a:hlinkClick r:id="rId6"/>
              </a:rPr>
              <a:t>ISP выделяет разные аспекты класса; а какую проблему призван </a:t>
            </a:r>
            <a:r>
              <a:rPr lang="ru-RU" sz="1200" kern="1200" smtClean="0">
                <a:solidFill>
                  <a:schemeClr val="tx1"/>
                </a:solidFill>
                <a:latin typeface="+mn-lt"/>
                <a:ea typeface="+mn-ea"/>
                <a:cs typeface="+mn-cs"/>
                <a:hlinkClick r:id="rId6"/>
              </a:rPr>
              <a:t>решить DI</a:t>
            </a:r>
            <a:endParaRPr lang="ru-RU" sz="1200" kern="1200" dirty="0" smtClean="0">
              <a:solidFill>
                <a:schemeClr val="tx1"/>
              </a:solidFill>
              <a:latin typeface="+mn-lt"/>
              <a:ea typeface="+mn-ea"/>
              <a:cs typeface="+mn-cs"/>
              <a:hlinkClick r:id="rId6"/>
            </a:endParaRPr>
          </a:p>
          <a:p>
            <a:r>
              <a:rPr lang="ru-RU" sz="1200" kern="1200" dirty="0" smtClean="0">
                <a:solidFill>
                  <a:schemeClr val="tx1"/>
                </a:solidFill>
                <a:latin typeface="+mn-lt"/>
                <a:ea typeface="+mn-ea"/>
                <a:cs typeface="+mn-cs"/>
              </a:rPr>
              <a:t>Как и любой принцип проектирования, DIP должен как-то помогать в получении хорошего дизайна, и в предотвращении «загнивания кода». Другими словами, DIP должен бороться с признаками плохого дизайном, которые так классно сформулировал все тот же Роберт Мартин в своей исходной статье о принципе инверсии зависимостей в 1996м:</a:t>
            </a: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Абстракция невозможна без инкапсуляции и совершенно не требует наследования. Наследование говорит о наличии еще одного уровня абстракции, который, например, позволяет абстрагироваться от конкретного поведения еще и во время исполнения.</a:t>
            </a:r>
            <a:endParaRPr lang="en-US" dirty="0" smtClean="0"/>
          </a:p>
          <a:p>
            <a:pPr eaLnBrk="1" hangingPunct="1">
              <a:spcBef>
                <a:spcPct val="0"/>
              </a:spcBef>
            </a:pPr>
            <a:endParaRPr lang="en-US" sz="1200" b="0" i="1" kern="1200" dirty="0" smtClean="0">
              <a:solidFill>
                <a:schemeClr val="tx1"/>
              </a:solidFill>
              <a:effectLst/>
              <a:latin typeface="+mn-lt"/>
              <a:ea typeface="+mn-ea"/>
              <a:cs typeface="+mn-cs"/>
            </a:endParaRPr>
          </a:p>
          <a:p>
            <a:pPr eaLnBrk="1" hangingPunct="1">
              <a:spcBef>
                <a:spcPct val="0"/>
              </a:spcBef>
            </a:pPr>
            <a:r>
              <a:rPr lang="ru-RU" sz="1200" b="0" i="1" kern="1200" dirty="0" smtClean="0">
                <a:solidFill>
                  <a:schemeClr val="tx1"/>
                </a:solidFill>
                <a:effectLst/>
                <a:latin typeface="+mn-lt"/>
                <a:ea typeface="+mn-ea"/>
                <a:cs typeface="+mn-cs"/>
              </a:rPr>
              <a:t>Слабая связанность (</a:t>
            </a:r>
            <a:r>
              <a:rPr lang="ru-RU" sz="1200" b="0" i="1" kern="1200" dirty="0" err="1" smtClean="0">
                <a:solidFill>
                  <a:schemeClr val="tx1"/>
                </a:solidFill>
                <a:effectLst/>
                <a:latin typeface="+mn-lt"/>
                <a:ea typeface="+mn-ea"/>
                <a:cs typeface="+mn-cs"/>
              </a:rPr>
              <a:t>low</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coupling</a:t>
            </a:r>
            <a:r>
              <a:rPr lang="ru-RU" sz="1200" b="0" i="1" kern="1200" dirty="0" smtClean="0">
                <a:solidFill>
                  <a:schemeClr val="tx1"/>
                </a:solidFill>
                <a:effectLst/>
                <a:latin typeface="+mn-lt"/>
                <a:ea typeface="+mn-ea"/>
                <a:cs typeface="+mn-cs"/>
              </a:rPr>
              <a:t>) часто является признаком хорошо структурированной компьютерной системы и признаком хорошего дизайна.</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Wikipedia</a:t>
            </a:r>
            <a:r>
              <a:rPr lang="ru-RU" dirty="0" smtClean="0"/>
              <a:t/>
            </a:r>
            <a:br>
              <a:rPr lang="ru-RU" dirty="0" smtClean="0"/>
            </a:br>
            <a:r>
              <a:rPr lang="ru-RU" dirty="0" smtClean="0"/>
              <a:t/>
            </a:r>
            <a:br>
              <a:rPr lang="ru-RU" dirty="0" smtClean="0"/>
            </a:b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(DI) — это набор паттернов и принципов разработки программного обеспечения, которые позволяют писать </a:t>
            </a:r>
            <a:r>
              <a:rPr lang="ru-RU" sz="1200" b="0" i="0" kern="1200" dirty="0" err="1" smtClean="0">
                <a:solidFill>
                  <a:schemeClr val="tx1"/>
                </a:solidFill>
                <a:effectLst/>
                <a:latin typeface="+mn-lt"/>
                <a:ea typeface="+mn-ea"/>
                <a:cs typeface="+mn-cs"/>
              </a:rPr>
              <a:t>слабосвязный</a:t>
            </a:r>
            <a:r>
              <a:rPr lang="ru-RU" sz="1200" b="0" i="0" kern="1200" dirty="0" smtClean="0">
                <a:solidFill>
                  <a:schemeClr val="tx1"/>
                </a:solidFill>
                <a:effectLst/>
                <a:latin typeface="+mn-lt"/>
                <a:ea typeface="+mn-ea"/>
                <a:cs typeface="+mn-cs"/>
              </a:rPr>
              <a:t> код. По мнению </a:t>
            </a:r>
            <a:r>
              <a:rPr lang="ru-RU" sz="1200" b="0" i="0" kern="1200" dirty="0" err="1" smtClean="0">
                <a:solidFill>
                  <a:schemeClr val="tx1"/>
                </a:solidFill>
                <a:effectLst/>
                <a:latin typeface="+mn-lt"/>
                <a:ea typeface="+mn-ea"/>
                <a:cs typeface="+mn-cs"/>
              </a:rPr>
              <a:t>М.Фаулера</a:t>
            </a:r>
            <a:r>
              <a:rPr lang="ru-RU" sz="1200" b="0" i="0" kern="1200" dirty="0" smtClean="0">
                <a:solidFill>
                  <a:schemeClr val="tx1"/>
                </a:solidFill>
                <a:effectLst/>
                <a:latin typeface="+mn-lt"/>
                <a:ea typeface="+mn-ea"/>
                <a:cs typeface="+mn-cs"/>
              </a:rPr>
              <a:t>, DI является разновидностью более глобального принципа инверсии управления (</a:t>
            </a:r>
            <a:r>
              <a:rPr lang="ru-RU" sz="1200" b="0" i="0" kern="1200" dirty="0" err="1" smtClean="0">
                <a:solidFill>
                  <a:schemeClr val="tx1"/>
                </a:solidFill>
                <a:effectLst/>
                <a:latin typeface="+mn-lt"/>
                <a:ea typeface="+mn-ea"/>
                <a:cs typeface="+mn-cs"/>
              </a:rPr>
              <a:t>IoC</a:t>
            </a:r>
            <a:r>
              <a:rPr lang="ru-RU" sz="1200" b="0" i="0" kern="1200" dirty="0" smtClean="0">
                <a:solidFill>
                  <a:schemeClr val="tx1"/>
                </a:solidFill>
                <a:effectLst/>
                <a:latin typeface="+mn-lt"/>
                <a:ea typeface="+mn-ea"/>
                <a:cs typeface="+mn-cs"/>
              </a:rPr>
              <a:t>), также известного как </a:t>
            </a:r>
            <a:r>
              <a:rPr lang="ru-RU" sz="1200" b="0" i="1" kern="1200" dirty="0" smtClean="0">
                <a:solidFill>
                  <a:schemeClr val="tx1"/>
                </a:solidFill>
                <a:effectLst/>
                <a:latin typeface="+mn-lt"/>
                <a:ea typeface="+mn-ea"/>
                <a:cs typeface="+mn-cs"/>
              </a:rPr>
              <a:t>“</a:t>
            </a:r>
            <a:r>
              <a:rPr lang="ru-RU" sz="1200" b="0" i="1" kern="1200" dirty="0" err="1" smtClean="0">
                <a:solidFill>
                  <a:schemeClr val="tx1"/>
                </a:solidFill>
                <a:effectLst/>
                <a:latin typeface="+mn-lt"/>
                <a:ea typeface="+mn-ea"/>
                <a:cs typeface="+mn-cs"/>
              </a:rPr>
              <a:t>Hollywood</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Principle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Между тем, границы принципов внедрения зависимости достаточно размыты. Невозможно провести действительно четкую границу между этим и другими принципами написания качественного объектно-ориентированного кода. Например, принцип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Inversion</a:t>
            </a:r>
            <a:r>
              <a:rPr lang="ru-RU" sz="1200" b="0" i="0" kern="1200" dirty="0" smtClean="0">
                <a:solidFill>
                  <a:schemeClr val="tx1"/>
                </a:solidFill>
                <a:effectLst/>
                <a:latin typeface="+mn-lt"/>
                <a:ea typeface="+mn-ea"/>
                <a:cs typeface="+mn-cs"/>
              </a:rPr>
              <a:t> из SOLID, который часто путают с </a:t>
            </a:r>
            <a:r>
              <a:rPr lang="ru-RU" sz="1200" b="0" i="0" kern="1200" dirty="0" err="1" smtClean="0">
                <a:solidFill>
                  <a:schemeClr val="tx1"/>
                </a:solidFill>
                <a:effectLst/>
                <a:latin typeface="+mn-lt"/>
                <a:ea typeface="+mn-ea"/>
                <a:cs typeface="+mn-cs"/>
              </a:rPr>
              <a:t>Dependency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как бы подразумевает внедрение зависимостей, но им не ограничивается.</a:t>
            </a:r>
            <a:endParaRPr lang="en-US" sz="1200" b="0" i="0" kern="1200" dirty="0" smtClean="0">
              <a:solidFill>
                <a:schemeClr val="tx1"/>
              </a:solidFill>
              <a:effectLst/>
              <a:latin typeface="+mn-lt"/>
              <a:ea typeface="+mn-ea"/>
              <a:cs typeface="+mn-cs"/>
            </a:endParaRPr>
          </a:p>
          <a:p>
            <a:pPr eaLnBrk="1" hangingPunct="1">
              <a:spcBef>
                <a:spcPct val="0"/>
              </a:spcBef>
            </a:pP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Есть </a:t>
            </a:r>
            <a:r>
              <a:rPr lang="ru-RU" dirty="0" err="1" smtClean="0"/>
              <a:t>Inversion</a:t>
            </a:r>
            <a:r>
              <a:rPr lang="ru-RU" dirty="0" smtClean="0"/>
              <a:t> </a:t>
            </a:r>
            <a:r>
              <a:rPr lang="ru-RU" dirty="0" err="1" smtClean="0"/>
              <a:t>of</a:t>
            </a:r>
            <a:r>
              <a:rPr lang="ru-RU" dirty="0" smtClean="0"/>
              <a:t> </a:t>
            </a:r>
            <a:r>
              <a:rPr lang="ru-RU" dirty="0" err="1" smtClean="0"/>
              <a:t>Control</a:t>
            </a:r>
            <a:r>
              <a:rPr lang="ru-RU" dirty="0" smtClean="0"/>
              <a:t>, переводится как "инверсия управления". Это очень-очень общий принцип проектирования. Делегаты и </a:t>
            </a:r>
            <a:r>
              <a:rPr lang="ru-RU" dirty="0" err="1" smtClean="0"/>
              <a:t>эвенты</a:t>
            </a:r>
            <a:r>
              <a:rPr lang="ru-RU" dirty="0" smtClean="0"/>
              <a:t> - пример реализации этого принципа. Любой код, где вы отдаете управление какому-то внешнему компоненту, и ждете результатов его работы, чтобы продолжить, является реализацией </a:t>
            </a:r>
            <a:r>
              <a:rPr lang="ru-RU" dirty="0" err="1" smtClean="0"/>
              <a:t>Inversion</a:t>
            </a:r>
            <a:r>
              <a:rPr lang="ru-RU" dirty="0" smtClean="0"/>
              <a:t> </a:t>
            </a:r>
            <a:r>
              <a:rPr lang="ru-RU" dirty="0" err="1" smtClean="0"/>
              <a:t>of</a:t>
            </a:r>
            <a:r>
              <a:rPr lang="ru-RU" dirty="0" smtClean="0"/>
              <a:t> </a:t>
            </a:r>
            <a:r>
              <a:rPr lang="ru-RU" dirty="0" err="1" smtClean="0"/>
              <a:t>Contorl</a:t>
            </a:r>
            <a:r>
              <a:rPr lang="ru-RU" dirty="0" smtClean="0"/>
              <a:t>. </a:t>
            </a:r>
            <a:endParaRPr lang="en-US" dirty="0" smtClean="0"/>
          </a:p>
          <a:p>
            <a:pPr eaLnBrk="1" hangingPunct="1">
              <a:spcBef>
                <a:spcPct val="0"/>
              </a:spcBef>
            </a:pPr>
            <a:endParaRPr lang="ru-RU" dirty="0"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4E337-9567-4A66-BE6E-F8BCFBEE59C3}" type="slidenum">
              <a:rPr lang="en-US" smtClean="0"/>
              <a:pPr fontAlgn="base">
                <a:spcBef>
                  <a:spcPct val="0"/>
                </a:spcBef>
                <a:spcAft>
                  <a:spcPct val="0"/>
                </a:spcAft>
                <a:defRPr/>
              </a:pPr>
              <a:t>36</a:t>
            </a:fld>
            <a:endParaRPr lang="en-US" smtClean="0"/>
          </a:p>
        </p:txBody>
      </p:sp>
    </p:spTree>
    <p:extLst>
      <p:ext uri="{BB962C8B-B14F-4D97-AF65-F5344CB8AC3E}">
        <p14:creationId xmlns:p14="http://schemas.microsoft.com/office/powerpoint/2010/main" val="140739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37</a:t>
            </a:fld>
            <a:endParaRPr lang="en-US"/>
          </a:p>
        </p:txBody>
      </p:sp>
    </p:spTree>
    <p:extLst>
      <p:ext uri="{BB962C8B-B14F-4D97-AF65-F5344CB8AC3E}">
        <p14:creationId xmlns:p14="http://schemas.microsoft.com/office/powerpoint/2010/main" val="2955125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Передача зависимостей через конструктор является предпочтительным способом внедрения зависимостей, поскольку в этом случае проще всего обеспечить четкий контракт между классом и его клиентами</a:t>
            </a:r>
            <a:endParaRPr lang="en-US" dirty="0"/>
          </a:p>
        </p:txBody>
      </p:sp>
      <p:sp>
        <p:nvSpPr>
          <p:cNvPr id="4" name="Номер слайда 3"/>
          <p:cNvSpPr>
            <a:spLocks noGrp="1"/>
          </p:cNvSpPr>
          <p:nvPr>
            <p:ph type="sldNum" sz="quarter" idx="10"/>
          </p:nvPr>
        </p:nvSpPr>
        <p:spPr/>
        <p:txBody>
          <a:bodyPr/>
          <a:lstStyle/>
          <a:p>
            <a:pPr>
              <a:defRPr/>
            </a:pPr>
            <a:fld id="{CFF11213-E783-4CE4-959C-B6AFB167A27B}" type="slidenum">
              <a:rPr lang="en-US" smtClean="0"/>
              <a:pPr>
                <a:defRPr/>
              </a:pPr>
              <a:t>38</a:t>
            </a:fld>
            <a:endParaRPr lang="en-US"/>
          </a:p>
        </p:txBody>
      </p:sp>
    </p:spTree>
    <p:extLst>
      <p:ext uri="{BB962C8B-B14F-4D97-AF65-F5344CB8AC3E}">
        <p14:creationId xmlns:p14="http://schemas.microsoft.com/office/powerpoint/2010/main" val="317400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http://</a:t>
            </a:r>
            <a:r>
              <a:rPr lang="en-US" sz="1200" b="1" i="0" kern="1200" dirty="0" err="1" smtClean="0">
                <a:solidFill>
                  <a:schemeClr val="tx1"/>
                </a:solidFill>
                <a:effectLst/>
                <a:latin typeface="+mn-lt"/>
                <a:ea typeface="+mn-ea"/>
                <a:cs typeface="+mn-cs"/>
              </a:rPr>
              <a:t>habrahabr.ru</a:t>
            </a:r>
            <a:r>
              <a:rPr lang="en-US" sz="1200" b="1" i="0" kern="1200" dirty="0" smtClean="0">
                <a:solidFill>
                  <a:schemeClr val="tx1"/>
                </a:solidFill>
                <a:effectLst/>
                <a:latin typeface="+mn-lt"/>
                <a:ea typeface="+mn-ea"/>
                <a:cs typeface="+mn-cs"/>
              </a:rPr>
              <a:t>/post/215605/</a:t>
            </a:r>
          </a:p>
          <a:p>
            <a:pPr fontAlgn="base"/>
            <a:endParaRPr lang="en-US" sz="1200" b="1" i="0" kern="1200" dirty="0" smtClean="0">
              <a:solidFill>
                <a:schemeClr val="tx1"/>
              </a:solidFill>
              <a:effectLst/>
              <a:latin typeface="+mn-lt"/>
              <a:ea typeface="+mn-ea"/>
              <a:cs typeface="+mn-cs"/>
            </a:endParaRPr>
          </a:p>
          <a:p>
            <a:pPr fontAlgn="base"/>
            <a:r>
              <a:rPr lang="ru-RU" sz="1200" b="1" i="0" kern="1200" dirty="0" smtClean="0">
                <a:solidFill>
                  <a:schemeClr val="tx1"/>
                </a:solidFill>
                <a:effectLst/>
                <a:latin typeface="+mn-lt"/>
                <a:ea typeface="+mn-ea"/>
                <a:cs typeface="+mn-cs"/>
              </a:rPr>
              <a:t>Признаки контроллера</a:t>
            </a:r>
            <a:r>
              <a:rPr lang="ru-RU" dirty="0" smtClean="0"/>
              <a:t/>
            </a:r>
            <a:br>
              <a:rPr lang="ru-RU" dirty="0" smtClean="0"/>
            </a:br>
            <a:r>
              <a:rPr lang="ru-RU" sz="1200" b="0" i="0" kern="1200" dirty="0" smtClean="0">
                <a:solidFill>
                  <a:schemeClr val="tx1"/>
                </a:solidFill>
                <a:effectLst/>
                <a:latin typeface="+mn-lt"/>
                <a:ea typeface="+mn-ea"/>
                <a:cs typeface="+mn-cs"/>
              </a:rPr>
              <a:t>Контроллер определяет, какие представление должно быть отображено в данный момент;</a:t>
            </a:r>
          </a:p>
          <a:p>
            <a:pPr fontAlgn="base"/>
            <a:r>
              <a:rPr lang="ru-RU" sz="1200" b="0" i="0" kern="1200" dirty="0" smtClean="0">
                <a:solidFill>
                  <a:schemeClr val="tx1"/>
                </a:solidFill>
                <a:effectLst/>
                <a:latin typeface="+mn-lt"/>
                <a:ea typeface="+mn-ea"/>
                <a:cs typeface="+mn-cs"/>
              </a:rPr>
              <a:t>События представления могут повлиять только на </a:t>
            </a:r>
            <a:r>
              <a:rPr lang="ru-RU" sz="1200" b="0" i="0" kern="1200" dirty="0" err="1" smtClean="0">
                <a:solidFill>
                  <a:schemeClr val="tx1"/>
                </a:solidFill>
                <a:effectLst/>
                <a:latin typeface="+mn-lt"/>
                <a:ea typeface="+mn-ea"/>
                <a:cs typeface="+mn-cs"/>
              </a:rPr>
              <a:t>контроллер.контроллер</a:t>
            </a:r>
            <a:r>
              <a:rPr lang="ru-RU" sz="1200" b="0" i="0" kern="1200" dirty="0" smtClean="0">
                <a:solidFill>
                  <a:schemeClr val="tx1"/>
                </a:solidFill>
                <a:effectLst/>
                <a:latin typeface="+mn-lt"/>
                <a:ea typeface="+mn-ea"/>
                <a:cs typeface="+mn-cs"/>
              </a:rPr>
              <a:t> может повлиять на модель и определить другое представление.</a:t>
            </a:r>
          </a:p>
          <a:p>
            <a:pPr fontAlgn="base"/>
            <a:r>
              <a:rPr lang="ru-RU" sz="1200" b="0" i="0" kern="1200" dirty="0" smtClean="0">
                <a:solidFill>
                  <a:schemeClr val="tx1"/>
                </a:solidFill>
                <a:effectLst/>
                <a:latin typeface="+mn-lt"/>
                <a:ea typeface="+mn-ea"/>
                <a:cs typeface="+mn-cs"/>
              </a:rPr>
              <a:t>Возможно несколько представлений только для одного контроллера;</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Реализация:</a:t>
            </a:r>
            <a:r>
              <a:rPr lang="ru-RU" dirty="0" smtClean="0"/>
              <a:t/>
            </a:r>
            <a:br>
              <a:rPr lang="ru-RU" dirty="0" smtClean="0"/>
            </a:br>
            <a:r>
              <a:rPr lang="ru-RU" sz="1200" b="0" i="0" kern="1200" dirty="0" smtClean="0">
                <a:solidFill>
                  <a:schemeClr val="tx1"/>
                </a:solidFill>
                <a:effectLst/>
                <a:latin typeface="+mn-lt"/>
                <a:ea typeface="+mn-ea"/>
                <a:cs typeface="+mn-cs"/>
              </a:rPr>
              <a:t>Контроллер перехватывает событие извне и в соответствии с заложенной в него логикой, реагирует на это событие изменяя </a:t>
            </a:r>
            <a:r>
              <a:rPr lang="ru-RU" sz="1200" b="0" i="0" kern="1200" dirty="0" err="1" smtClean="0">
                <a:solidFill>
                  <a:schemeClr val="tx1"/>
                </a:solidFill>
                <a:effectLst/>
                <a:latin typeface="+mn-lt"/>
                <a:ea typeface="+mn-ea"/>
                <a:cs typeface="+mn-cs"/>
              </a:rPr>
              <a:t>Mодель</a:t>
            </a:r>
            <a:r>
              <a:rPr lang="ru-RU" sz="1200" b="0" i="0" kern="1200" dirty="0" smtClean="0">
                <a:solidFill>
                  <a:schemeClr val="tx1"/>
                </a:solidFill>
                <a:effectLst/>
                <a:latin typeface="+mn-lt"/>
                <a:ea typeface="+mn-ea"/>
                <a:cs typeface="+mn-cs"/>
              </a:rPr>
              <a:t>, посредством вызова соответствующего метода. После изменения Модель использует событие о том что она изменилась, и все подписанные на это события Представления, получив его, обращаются к Модели за обновленными данными, после чего их и отображают.</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39</a:t>
            </a:fld>
            <a:endParaRPr lang="en-US"/>
          </a:p>
        </p:txBody>
      </p:sp>
    </p:spTree>
    <p:extLst>
      <p:ext uri="{BB962C8B-B14F-4D97-AF65-F5344CB8AC3E}">
        <p14:creationId xmlns:p14="http://schemas.microsoft.com/office/powerpoint/2010/main" val="2125023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sergeyteplyakov.blogspot.com.by</a:t>
            </a:r>
            <a:r>
              <a:rPr lang="en-US" dirty="0" smtClean="0"/>
              <a:t>/2012/12/di-constructor-</a:t>
            </a:r>
            <a:r>
              <a:rPr lang="en-US" dirty="0" err="1" smtClean="0"/>
              <a:t>injection.html</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41</a:t>
            </a:fld>
            <a:endParaRPr lang="en-US"/>
          </a:p>
        </p:txBody>
      </p:sp>
    </p:spTree>
    <p:extLst>
      <p:ext uri="{BB962C8B-B14F-4D97-AF65-F5344CB8AC3E}">
        <p14:creationId xmlns:p14="http://schemas.microsoft.com/office/powerpoint/2010/main" val="2117303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Аналог сеттера -</a:t>
            </a:r>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46</a:t>
            </a:fld>
            <a:endParaRPr lang="en-US"/>
          </a:p>
        </p:txBody>
      </p:sp>
    </p:spTree>
    <p:extLst>
      <p:ext uri="{BB962C8B-B14F-4D97-AF65-F5344CB8AC3E}">
        <p14:creationId xmlns:p14="http://schemas.microsoft.com/office/powerpoint/2010/main" val="77147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только потому, что вы можете, не значит, что нужно</a:t>
            </a:r>
          </a:p>
        </p:txBody>
      </p:sp>
      <p:sp>
        <p:nvSpPr>
          <p:cNvPr id="59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226BB-084F-4AF9-BE81-4AA2DB974596}" type="slidenum">
              <a:rPr lang="en-US" smtClean="0"/>
              <a:pPr fontAlgn="base">
                <a:spcBef>
                  <a:spcPct val="0"/>
                </a:spcBef>
                <a:spcAft>
                  <a:spcPct val="0"/>
                </a:spcAft>
                <a:defRPr/>
              </a:pPr>
              <a:t>3</a:t>
            </a:fld>
            <a:endParaRPr lang="en-US" smtClean="0"/>
          </a:p>
        </p:txBody>
      </p:sp>
    </p:spTree>
    <p:extLst>
      <p:ext uri="{BB962C8B-B14F-4D97-AF65-F5344CB8AC3E}">
        <p14:creationId xmlns:p14="http://schemas.microsoft.com/office/powerpoint/2010/main" val="332266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47</a:t>
            </a:fld>
            <a:endParaRPr lang="en-US"/>
          </a:p>
        </p:txBody>
      </p:sp>
    </p:spTree>
    <p:extLst>
      <p:ext uri="{BB962C8B-B14F-4D97-AF65-F5344CB8AC3E}">
        <p14:creationId xmlns:p14="http://schemas.microsoft.com/office/powerpoint/2010/main" val="332238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48</a:t>
            </a:fld>
            <a:endParaRPr lang="en-US"/>
          </a:p>
        </p:txBody>
      </p:sp>
    </p:spTree>
    <p:extLst>
      <p:ext uri="{BB962C8B-B14F-4D97-AF65-F5344CB8AC3E}">
        <p14:creationId xmlns:p14="http://schemas.microsoft.com/office/powerpoint/2010/main" val="9819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49</a:t>
            </a:fld>
            <a:endParaRPr lang="en-US"/>
          </a:p>
        </p:txBody>
      </p:sp>
    </p:spTree>
    <p:extLst>
      <p:ext uri="{BB962C8B-B14F-4D97-AF65-F5344CB8AC3E}">
        <p14:creationId xmlns:p14="http://schemas.microsoft.com/office/powerpoint/2010/main" val="1599893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solidFill>
                  <a:srgbClr val="333333"/>
                </a:solidFill>
                <a:latin typeface="Georgia" charset="0"/>
              </a:rPr>
              <a:t>IFormatProvider</a:t>
            </a:r>
            <a:endParaRPr lang="en-US" smtClean="0"/>
          </a:p>
          <a:p>
            <a:endParaRPr lang="en-US"/>
          </a:p>
        </p:txBody>
      </p:sp>
      <p:sp>
        <p:nvSpPr>
          <p:cNvPr id="4" name="Slide Number Placeholder 3"/>
          <p:cNvSpPr>
            <a:spLocks noGrp="1"/>
          </p:cNvSpPr>
          <p:nvPr>
            <p:ph type="sldNum" sz="quarter" idx="10"/>
          </p:nvPr>
        </p:nvSpPr>
        <p:spPr/>
        <p:txBody>
          <a:bodyPr/>
          <a:lstStyle/>
          <a:p>
            <a:pPr>
              <a:defRPr/>
            </a:pPr>
            <a:fld id="{CFF11213-E783-4CE4-959C-B6AFB167A27B}" type="slidenum">
              <a:rPr lang="en-US" smtClean="0"/>
              <a:pPr>
                <a:defRPr/>
              </a:pPr>
              <a:t>50</a:t>
            </a:fld>
            <a:endParaRPr lang="en-US"/>
          </a:p>
        </p:txBody>
      </p:sp>
    </p:spTree>
    <p:extLst>
      <p:ext uri="{BB962C8B-B14F-4D97-AF65-F5344CB8AC3E}">
        <p14:creationId xmlns:p14="http://schemas.microsoft.com/office/powerpoint/2010/main" val="61235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marL="82296" indent="0">
              <a:buNone/>
            </a:pPr>
            <a:r>
              <a:rPr lang="ru-RU" sz="1200" b="0" i="0" kern="1200" dirty="0" smtClean="0">
                <a:solidFill>
                  <a:schemeClr val="tx1"/>
                </a:solidFill>
                <a:effectLst/>
                <a:latin typeface="+mn-lt"/>
                <a:ea typeface="+mn-ea"/>
                <a:cs typeface="+mn-cs"/>
              </a:rPr>
              <a:t>SPR, чтобы наш класс был связанным внутри (</a:t>
            </a:r>
            <a:r>
              <a:rPr lang="ru-RU" sz="1200" b="0" i="0" kern="1200" dirty="0" err="1" smtClean="0">
                <a:solidFill>
                  <a:schemeClr val="tx1"/>
                </a:solidFill>
                <a:effectLst/>
                <a:latin typeface="+mn-lt"/>
                <a:ea typeface="+mn-ea"/>
                <a:cs typeface="+mn-cs"/>
              </a:rPr>
              <a:t>highly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cohesive</a:t>
            </a:r>
            <a:r>
              <a:rPr lang="ru-RU"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hight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cohision</a:t>
            </a:r>
            <a:endParaRPr lang="ru-RU" sz="1200" b="1" i="0" kern="1200" dirty="0" smtClean="0">
              <a:solidFill>
                <a:schemeClr val="tx1"/>
              </a:solidFill>
              <a:effectLst/>
              <a:latin typeface="+mn-lt"/>
              <a:ea typeface="+mn-ea"/>
              <a:cs typeface="+mn-cs"/>
            </a:endParaRPr>
          </a:p>
          <a:p>
            <a:pPr marL="82296" indent="0">
              <a:buNone/>
            </a:pPr>
            <a:r>
              <a:rPr lang="ru-RU" sz="1200" b="1" i="0" kern="1200" dirty="0" smtClean="0">
                <a:solidFill>
                  <a:schemeClr val="tx1"/>
                </a:solidFill>
                <a:effectLst/>
                <a:latin typeface="+mn-lt"/>
                <a:ea typeface="+mn-ea"/>
                <a:cs typeface="+mn-cs"/>
              </a:rPr>
              <a:t>Смысл принципа</a:t>
            </a:r>
            <a:r>
              <a:rPr lang="ru-RU" sz="1200" b="0" i="0" kern="1200" dirty="0" smtClean="0">
                <a:solidFill>
                  <a:schemeClr val="tx1"/>
                </a:solidFill>
                <a:effectLst/>
                <a:latin typeface="+mn-lt"/>
                <a:ea typeface="+mn-ea"/>
                <a:cs typeface="+mn-cs"/>
              </a:rPr>
              <a:t>: Борьба со сложностью, важность которой резко возрастает при развитии логики приложения.</a:t>
            </a:r>
            <a:endParaRPr lang="ru-RU" sz="1200" b="1" dirty="0" smtClean="0"/>
          </a:p>
          <a:p>
            <a:pPr marL="82296" indent="0">
              <a:buNone/>
            </a:pPr>
            <a:r>
              <a:rPr lang="ru-RU" sz="1200" b="1" dirty="0" smtClean="0"/>
              <a:t>Краткое описание: </a:t>
            </a:r>
            <a:r>
              <a:rPr lang="ru-RU" sz="1200" dirty="0" smtClean="0"/>
              <a:t>Любой сложный класс должен быть разбит на несколько простых составляющих, отвечающих за определенный аспект поведения, что упрощает как понимание, так и будущее развитие.</a:t>
            </a:r>
          </a:p>
          <a:p>
            <a:pPr marL="82296" indent="0">
              <a:buNone/>
            </a:pPr>
            <a:r>
              <a:rPr lang="ru-RU" sz="1200" b="1" dirty="0" smtClean="0"/>
              <a:t>Типовые примеры нарушения: </a:t>
            </a:r>
            <a:endParaRPr lang="en-US" sz="1200" b="1" dirty="0" smtClean="0"/>
          </a:p>
          <a:p>
            <a:r>
              <a:rPr lang="ru-RU" sz="1200" dirty="0" smtClean="0"/>
              <a:t>смешивание логики и инфраструктуры: бизнес-логика смешана с представлением, слоем </a:t>
            </a:r>
            <a:r>
              <a:rPr lang="ru-RU" sz="1200" dirty="0" err="1" smtClean="0"/>
              <a:t>персистентности</a:t>
            </a:r>
            <a:r>
              <a:rPr lang="ru-RU" sz="1200" dirty="0" smtClean="0"/>
              <a:t>, находится внутри WCF или </a:t>
            </a:r>
            <a:r>
              <a:rPr lang="ru-RU" sz="1200" dirty="0" err="1" smtClean="0"/>
              <a:t>windows</a:t>
            </a:r>
            <a:r>
              <a:rPr lang="ru-RU" sz="1200" dirty="0" smtClean="0"/>
              <a:t>-сервисов и т.п. </a:t>
            </a:r>
            <a:endParaRPr lang="en-US" sz="1200" dirty="0" smtClean="0"/>
          </a:p>
          <a:p>
            <a:r>
              <a:rPr lang="ru-RU" sz="1200" dirty="0" smtClean="0"/>
              <a:t>класс/модуль решает задачи разных уровней абстракции: вычисляет и отправляет уведомления по электронной почте; разбирает </a:t>
            </a:r>
            <a:r>
              <a:rPr lang="ru-RU" sz="1200" dirty="0" err="1" smtClean="0"/>
              <a:t>json</a:t>
            </a:r>
            <a:r>
              <a:rPr lang="ru-RU" sz="1200" dirty="0" smtClean="0"/>
              <a:t>-объект и анализирует его содержимое и т.п.</a:t>
            </a:r>
          </a:p>
          <a:p>
            <a:pPr marL="82296" indent="0">
              <a:buNone/>
            </a:pPr>
            <a:r>
              <a:rPr lang="ru-RU" sz="1200" b="1" dirty="0" err="1" smtClean="0"/>
              <a:t>Anti</a:t>
            </a:r>
            <a:r>
              <a:rPr lang="ru-RU" sz="1200" b="1" dirty="0" smtClean="0"/>
              <a:t>-SRP </a:t>
            </a:r>
            <a:r>
              <a:rPr lang="ru-RU" sz="1200" dirty="0" smtClean="0"/>
              <a:t>– Принцип размытой ответственности. Чрезмерная любовь к SRP ведет к обилию мелких классов/методов и размазыванию логики между ними.</a:t>
            </a:r>
          </a:p>
          <a:p>
            <a:pPr marL="82296" indent="0">
              <a:buNone/>
            </a:pPr>
            <a:endParaRPr lang="en-US" sz="120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ru-RU" dirty="0" smtClean="0"/>
              <a:t>SRP предназначен для борьбы со сложностью. На самом деле, любой принцип или паттерн проектирования предназначен для этого. Когда в нашем приложении всего 200 строк, то дизайн как таковой вообще не нужен. Достаточно аккуратно написать 5-7 методов и все будет хорошо. Проблемы возникают, когда система растет и увеличивается в масштабах. Поскольку сложность растет не линейно при увеличении размера приложения приходится подходить к дизайну более осмысленно, вспоминать всякие страшные слова, типа абстракции и сокрытия информации, лучше продумывать обязанности каждого класса, чтобы у разработчика сегодня и через год была возможность сосредоточиться на главной проблеме класса/модуля и проигнорировать второстепенные детали.</a:t>
            </a:r>
            <a:endParaRPr lang="en-US" dirty="0" smtClean="0"/>
          </a:p>
          <a:p>
            <a:pPr eaLnBrk="1" hangingPunct="1">
              <a:spcBef>
                <a:spcPct val="0"/>
              </a:spcBef>
            </a:pPr>
            <a:endParaRPr lang="ru-RU"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508E29-F2FF-40F4-96E8-A90C3FE0F0D7}" type="slidenum">
              <a:rPr lang="en-US" smtClean="0"/>
              <a:pPr fontAlgn="base">
                <a:spcBef>
                  <a:spcPct val="0"/>
                </a:spcBef>
                <a:spcAft>
                  <a:spcPct val="0"/>
                </a:spcAft>
                <a:defRPr/>
              </a:pPr>
              <a:t>4</a:t>
            </a:fld>
            <a:endParaRPr lang="en-US" smtClean="0"/>
          </a:p>
        </p:txBody>
      </p:sp>
    </p:spTree>
    <p:extLst>
      <p:ext uri="{BB962C8B-B14F-4D97-AF65-F5344CB8AC3E}">
        <p14:creationId xmlns:p14="http://schemas.microsoft.com/office/powerpoint/2010/main" val="119270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dirty="0"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7059E6-87B3-4F93-B058-9A1EEBDF86C3}" type="slidenum">
              <a:rPr lang="en-US" smtClean="0"/>
              <a:pPr fontAlgn="base">
                <a:spcBef>
                  <a:spcPct val="0"/>
                </a:spcBef>
                <a:spcAft>
                  <a:spcPct val="0"/>
                </a:spcAft>
                <a:defRPr/>
              </a:pPr>
              <a:t>5</a:t>
            </a:fld>
            <a:endParaRPr lang="en-US" smtClean="0"/>
          </a:p>
        </p:txBody>
      </p:sp>
    </p:spTree>
    <p:extLst>
      <p:ext uri="{BB962C8B-B14F-4D97-AF65-F5344CB8AC3E}">
        <p14:creationId xmlns:p14="http://schemas.microsoft.com/office/powerpoint/2010/main" val="3130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dirty="0" smtClean="0"/>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2E1F31-7692-4CC8-97BC-CCD965B2F6D0}" type="slidenum">
              <a:rPr lang="en-US" smtClean="0"/>
              <a:pPr fontAlgn="base">
                <a:spcBef>
                  <a:spcPct val="0"/>
                </a:spcBef>
                <a:spcAft>
                  <a:spcPct val="0"/>
                </a:spcAft>
                <a:defRPr/>
              </a:pPr>
              <a:t>6</a:t>
            </a:fld>
            <a:endParaRPr lang="en-US" smtClean="0"/>
          </a:p>
        </p:txBody>
      </p:sp>
    </p:spTree>
    <p:extLst>
      <p:ext uri="{BB962C8B-B14F-4D97-AF65-F5344CB8AC3E}">
        <p14:creationId xmlns:p14="http://schemas.microsoft.com/office/powerpoint/2010/main" val="181228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smtClean="0"/>
              <a:t>открытой хирургии груди не требуется, когда надеваете пальто</a:t>
            </a:r>
          </a:p>
          <a:p>
            <a:pPr eaLnBrk="1" hangingPunct="1">
              <a:spcBef>
                <a:spcPct val="0"/>
              </a:spcBef>
            </a:pPr>
            <a:endParaRPr lang="ru-RU" dirty="0" smtClean="0"/>
          </a:p>
          <a:p>
            <a:pPr eaLnBrk="1" hangingPunct="1">
              <a:spcBef>
                <a:spcPct val="0"/>
              </a:spcBef>
            </a:pPr>
            <a:endParaRPr lang="ru-RU" b="1"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9</a:t>
            </a:fld>
            <a:endParaRPr lang="en-US" smtClean="0"/>
          </a:p>
        </p:txBody>
      </p:sp>
    </p:spTree>
    <p:extLst>
      <p:ext uri="{BB962C8B-B14F-4D97-AF65-F5344CB8AC3E}">
        <p14:creationId xmlns:p14="http://schemas.microsoft.com/office/powerpoint/2010/main" val="132810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sz="1200" dirty="0" err="1" smtClean="0"/>
              <a:t>Бертран</a:t>
            </a:r>
            <a:r>
              <a:rPr lang="bg-BG" sz="1200" dirty="0" smtClean="0"/>
              <a:t> </a:t>
            </a:r>
            <a:r>
              <a:rPr lang="bg-BG" sz="1200" dirty="0" err="1" smtClean="0"/>
              <a:t>Мейер</a:t>
            </a:r>
            <a:r>
              <a:rPr lang="ru-RU" sz="1200" kern="1200" dirty="0" smtClean="0">
                <a:solidFill>
                  <a:schemeClr val="tx1"/>
                </a:solidFill>
                <a:latin typeface="+mn-lt"/>
                <a:ea typeface="+mn-ea"/>
                <a:cs typeface="+mn-cs"/>
              </a:rPr>
              <a:t>).</a:t>
            </a:r>
          </a:p>
          <a:p>
            <a:endParaRPr lang="ru-RU" dirty="0" smtClean="0"/>
          </a:p>
          <a:p>
            <a:r>
              <a:rPr lang="ru-RU" dirty="0" smtClean="0"/>
              <a:t>Смысл: ограничить распространение изменений минимальным числом классов/модулей; позволить вести параллельную разработку путем фиксации интерфейсов классов и открытости реализаций.</a:t>
            </a:r>
          </a:p>
          <a:p>
            <a:endParaRPr lang="ru-RU" dirty="0" smtClean="0"/>
          </a:p>
          <a:p>
            <a:r>
              <a:rPr lang="ru-RU" dirty="0" smtClean="0"/>
              <a:t>Краткое описание: закрытость модулей означает стабильность интерфейса и возможность использования классов/модулей клиентами. Открытость модулей означает возможность внесения изменений в поведении, путем изменения реализации или же путем переопределения поведения в наследниках. Борьба с изменениями заключается в ограничении количества изменений минимальным числом классов/модулей и не подразумевает возможность изменения поведения без перекомпиляции. На практике требуемая «гибкость» обеспечивается за счет наследования и сопоставления с образцом (</a:t>
            </a:r>
            <a:r>
              <a:rPr lang="ru-RU" dirty="0" err="1" smtClean="0"/>
              <a:t>pattern</a:t>
            </a:r>
            <a:r>
              <a:rPr lang="ru-RU" dirty="0" smtClean="0"/>
              <a:t> </a:t>
            </a:r>
            <a:r>
              <a:rPr lang="ru-RU" dirty="0" err="1" smtClean="0"/>
              <a:t>matching</a:t>
            </a:r>
            <a:r>
              <a:rPr lang="ru-RU" dirty="0" smtClean="0"/>
              <a:t>), в зависимости от того, какую операцию мы хотим упростить – добавление нового подтипа в иерархию наследования или добавление новой операции в семейство типов.</a:t>
            </a:r>
          </a:p>
          <a:p>
            <a:endParaRPr lang="ru-RU" dirty="0" smtClean="0"/>
          </a:p>
          <a:p>
            <a:r>
              <a:rPr lang="ru-RU" dirty="0" smtClean="0"/>
              <a:t>Типичные примеры нарушения: размазывание информации об иерархии типов по всему приложению.</a:t>
            </a:r>
          </a:p>
          <a:p>
            <a:endParaRPr lang="ru-RU" dirty="0" smtClean="0"/>
          </a:p>
          <a:p>
            <a:r>
              <a:rPr lang="ru-RU" dirty="0" err="1" smtClean="0"/>
              <a:t>Anti</a:t>
            </a:r>
            <a:r>
              <a:rPr lang="ru-RU" dirty="0" smtClean="0"/>
              <a:t>-OCP – Принцип фабрики-фабрик: Чрезмерная любовь к OCP ведет к переусложненным решениям с чрезмерным числом уровней абстракции.</a:t>
            </a:r>
          </a:p>
          <a:p>
            <a:r>
              <a:rPr lang="ru-RU" dirty="0" smtClean="0"/>
              <a:t>Во-первых, за счет абстракции и инкапсуляции. Мы выделяем существенные части системы в виде интерфейсов и абстрактных классов, не задумываясь о реализации, которая будет скрыта от клиентов. Но даже конкретный класс, унаследованный от </a:t>
            </a:r>
            <a:r>
              <a:rPr lang="ru-RU" dirty="0" err="1" smtClean="0"/>
              <a:t>System.Object</a:t>
            </a:r>
            <a:r>
              <a:rPr lang="ru-RU" dirty="0" smtClean="0"/>
              <a:t> представляет собой абстракцию. Класс </a:t>
            </a:r>
            <a:r>
              <a:rPr lang="ru-RU" dirty="0" err="1" smtClean="0"/>
              <a:t>String</a:t>
            </a:r>
            <a:r>
              <a:rPr lang="ru-RU" dirty="0" smtClean="0"/>
              <a:t> абстрагирует нас от конкретного представления строки и многих других подробностей, хотя и не реализует интерфейс </a:t>
            </a:r>
            <a:r>
              <a:rPr lang="ru-RU" dirty="0" err="1" smtClean="0"/>
              <a:t>IString</a:t>
            </a:r>
            <a:r>
              <a:rPr lang="ru-RU" dirty="0" smtClean="0"/>
              <a:t>.</a:t>
            </a:r>
          </a:p>
          <a:p>
            <a:endParaRPr lang="ru-RU" dirty="0" smtClean="0"/>
          </a:p>
          <a:p>
            <a:r>
              <a:rPr lang="ru-RU" dirty="0" smtClean="0"/>
              <a:t>Любой класс моделирует абстракцию: его открытый интерфейс акцентирует внимание на важной составляющей класса, пряча в закрытой части ненужные подробности. Это позволяет думать о классе, как о черном ящике, который представляет определенные услуги лишь ему известным способом.</a:t>
            </a:r>
          </a:p>
          <a:p>
            <a:endParaRPr lang="ru-RU" dirty="0" smtClean="0"/>
          </a:p>
          <a:p>
            <a:r>
              <a:rPr lang="ru-RU" dirty="0" smtClean="0"/>
              <a:t>Во-вторых, за счет наследования. Мы используем наследование для полиморфного поведения, что позволяет использовать базовые классы в подавляющем числе мест приложения, а также использовать повторно значительные куски кода.</a:t>
            </a:r>
            <a:endParaRPr lang="en-US" dirty="0" smtClean="0"/>
          </a:p>
          <a:p>
            <a:endParaRPr lang="ru-RU" dirty="0" smtClean="0"/>
          </a:p>
          <a:p>
            <a:endParaRPr lang="en-US" dirty="0" smtClean="0"/>
          </a:p>
          <a:p>
            <a:pPr eaLnBrk="1" hangingPunct="1">
              <a:spcBef>
                <a:spcPct val="0"/>
              </a:spcBef>
            </a:pPr>
            <a:endParaRPr lang="ru-RU"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10</a:t>
            </a:fld>
            <a:endParaRPr lang="en-US" smtClean="0"/>
          </a:p>
        </p:txBody>
      </p:sp>
    </p:spTree>
    <p:extLst>
      <p:ext uri="{BB962C8B-B14F-4D97-AF65-F5344CB8AC3E}">
        <p14:creationId xmlns:p14="http://schemas.microsoft.com/office/powerpoint/2010/main" val="138017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r>
              <a:rPr lang="ru-RU" sz="1200" kern="1200" dirty="0" err="1" smtClean="0">
                <a:solidFill>
                  <a:schemeClr val="tx1"/>
                </a:solidFill>
                <a:effectLst/>
                <a:latin typeface="+mn-lt"/>
                <a:ea typeface="+mn-ea"/>
                <a:cs typeface="+mn-cs"/>
              </a:rPr>
              <a:t>Исходныи</a:t>
            </a:r>
            <a:r>
              <a:rPr lang="ru-RU" sz="1200" kern="1200" dirty="0" smtClean="0">
                <a:solidFill>
                  <a:schemeClr val="tx1"/>
                </a:solidFill>
                <a:effectLst/>
                <a:latin typeface="+mn-lt"/>
                <a:ea typeface="+mn-ea"/>
                <a:cs typeface="+mn-cs"/>
              </a:rPr>
              <a:t>̆ посыл </a:t>
            </a:r>
            <a:r>
              <a:rPr lang="ru-RU" sz="1200" kern="1200" dirty="0" err="1" smtClean="0">
                <a:solidFill>
                  <a:schemeClr val="tx1"/>
                </a:solidFill>
                <a:effectLst/>
                <a:latin typeface="+mn-lt"/>
                <a:ea typeface="+mn-ea"/>
                <a:cs typeface="+mn-cs"/>
              </a:rPr>
              <a:t>Мейера</a:t>
            </a:r>
            <a:r>
              <a:rPr lang="ru-RU" sz="1200" kern="1200" smtClean="0">
                <a:solidFill>
                  <a:schemeClr val="tx1"/>
                </a:solidFill>
                <a:effectLst/>
                <a:latin typeface="+mn-lt"/>
                <a:ea typeface="+mn-ea"/>
                <a:cs typeface="+mn-cs"/>
              </a:rPr>
              <a:t> заключается не столько в расширяемости системы, сколь- ко в управляемости процесса разработки: </a:t>
            </a:r>
            <a:endParaRPr lang="ru-RU">
              <a:effectLst/>
            </a:endParaRPr>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4B817-BABC-4BC5-900B-024D7808A4F6}" type="slidenum">
              <a:rPr lang="en-US" smtClean="0"/>
              <a:pPr fontAlgn="base">
                <a:spcBef>
                  <a:spcPct val="0"/>
                </a:spcBef>
                <a:spcAft>
                  <a:spcPct val="0"/>
                </a:spcAft>
                <a:defRPr/>
              </a:pPr>
              <a:t>11</a:t>
            </a:fld>
            <a:endParaRPr lang="en-US" smtClean="0"/>
          </a:p>
        </p:txBody>
      </p:sp>
    </p:spTree>
    <p:extLst>
      <p:ext uri="{BB962C8B-B14F-4D97-AF65-F5344CB8AC3E}">
        <p14:creationId xmlns:p14="http://schemas.microsoft.com/office/powerpoint/2010/main" val="139274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4" name="Заголовок 13"/>
          <p:cNvSpPr>
            <a:spLocks noGrp="1"/>
          </p:cNvSpPr>
          <p:nvPr>
            <p:ph type="ctrTitle"/>
          </p:nvPr>
        </p:nvSpPr>
        <p:spPr>
          <a:xfrm>
            <a:off x="1432560" y="359897"/>
            <a:ext cx="7406640" cy="1472184"/>
          </a:xfrm>
        </p:spPr>
        <p:txBody>
          <a:bodyPr anchor="b"/>
          <a:lstStyle>
            <a:lvl1pPr algn="l">
              <a:defRPr/>
            </a:lvl1pPr>
            <a:extLst/>
          </a:lstStyle>
          <a:p>
            <a:r>
              <a:rPr kumimoji="0" lang="ru-RU" smtClean="0"/>
              <a:t>Образец заголовка</a:t>
            </a:r>
            <a:endParaRPr kumimoji="0" lang="en-US"/>
          </a:p>
        </p:txBody>
      </p:sp>
      <p:sp>
        <p:nvSpPr>
          <p:cNvPr id="22" name="Подзаголовок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7" name="Дата 6"/>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20" name="Нижний колонтитул 19"/>
          <p:cNvSpPr>
            <a:spLocks noGrp="1"/>
          </p:cNvSpPr>
          <p:nvPr>
            <p:ph type="ftr" sz="quarter" idx="11"/>
          </p:nvPr>
        </p:nvSpPr>
        <p:spPr/>
        <p:txBody>
          <a:bodyPr/>
          <a:lstStyle>
            <a:extLst/>
          </a:lstStyle>
          <a:p>
            <a:pPr>
              <a:defRPr/>
            </a:pPr>
            <a:r>
              <a:rPr lang="en-US" smtClean="0"/>
              <a:t>Copyright © 2008-2010 Altexsoft</a:t>
            </a:r>
            <a:endParaRPr lang="en-US"/>
          </a:p>
        </p:txBody>
      </p:sp>
      <p:sp>
        <p:nvSpPr>
          <p:cNvPr id="10" name="Номер слайда 9"/>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
        <p:nvSpPr>
          <p:cNvPr id="8" name="Овал 7"/>
          <p:cNvSpPr/>
          <p:nvPr/>
        </p:nvSpPr>
        <p:spPr>
          <a:xfrm>
            <a:off x="921433" y="1413803"/>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5" name="Нижний колонтитул 4"/>
          <p:cNvSpPr>
            <a:spLocks noGrp="1"/>
          </p:cNvSpPr>
          <p:nvPr>
            <p:ph type="ftr" sz="quarter" idx="11"/>
          </p:nvPr>
        </p:nvSpPr>
        <p:spPr/>
        <p:txBody>
          <a:bodyPr/>
          <a:lstStyle>
            <a:extLst/>
          </a:lstStyle>
          <a:p>
            <a:pPr>
              <a:defRPr/>
            </a:pPr>
            <a:r>
              <a:rPr lang="en-US" smtClean="0"/>
              <a:t>Copyright © 2008-2010 Altexsoft</a:t>
            </a:r>
            <a:endParaRPr lang="en-US"/>
          </a:p>
        </p:txBody>
      </p:sp>
      <p:sp>
        <p:nvSpPr>
          <p:cNvPr id="6" name="Номер слайда 5"/>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274642"/>
            <a:ext cx="1828800" cy="5851525"/>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1143000" y="274642"/>
            <a:ext cx="55626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5" name="Нижний колонтитул 4"/>
          <p:cNvSpPr>
            <a:spLocks noGrp="1"/>
          </p:cNvSpPr>
          <p:nvPr>
            <p:ph type="ftr" sz="quarter" idx="11"/>
          </p:nvPr>
        </p:nvSpPr>
        <p:spPr/>
        <p:txBody>
          <a:bodyPr/>
          <a:lstStyle>
            <a:extLst/>
          </a:lstStyle>
          <a:p>
            <a:pPr>
              <a:defRPr/>
            </a:pPr>
            <a:r>
              <a:rPr lang="en-US" smtClean="0"/>
              <a:t>Copyright © 2008-2010 Altexsoft</a:t>
            </a:r>
            <a:endParaRPr lang="en-US"/>
          </a:p>
        </p:txBody>
      </p:sp>
      <p:sp>
        <p:nvSpPr>
          <p:cNvPr id="6" name="Номер слайда 5"/>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Объект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5" name="Нижний колонтитул 4"/>
          <p:cNvSpPr>
            <a:spLocks noGrp="1"/>
          </p:cNvSpPr>
          <p:nvPr>
            <p:ph type="ftr" sz="quarter" idx="11"/>
          </p:nvPr>
        </p:nvSpPr>
        <p:spPr/>
        <p:txBody>
          <a:bodyPr/>
          <a:lstStyle>
            <a:extLst/>
          </a:lstStyle>
          <a:p>
            <a:pPr>
              <a:defRPr/>
            </a:pPr>
            <a:r>
              <a:rPr lang="en-US" smtClean="0"/>
              <a:t>Copyright © 2008-2010 Altexsoft</a:t>
            </a:r>
            <a:endParaRPr lang="en-US"/>
          </a:p>
        </p:txBody>
      </p:sp>
      <p:sp>
        <p:nvSpPr>
          <p:cNvPr id="6" name="Номер слайда 5"/>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Прямоугольник 6"/>
          <p:cNvSpPr/>
          <p:nvPr/>
        </p:nvSpPr>
        <p:spPr>
          <a:xfrm>
            <a:off x="2282890" y="-53"/>
            <a:ext cx="6858000" cy="6858055"/>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5" name="Нижний колонтитул 4"/>
          <p:cNvSpPr>
            <a:spLocks noGrp="1"/>
          </p:cNvSpPr>
          <p:nvPr>
            <p:ph type="ftr" sz="quarter" idx="11"/>
          </p:nvPr>
        </p:nvSpPr>
        <p:spPr/>
        <p:txBody>
          <a:bodyPr/>
          <a:lstStyle>
            <a:extLst/>
          </a:lstStyle>
          <a:p>
            <a:pPr>
              <a:defRPr/>
            </a:pPr>
            <a:r>
              <a:rPr lang="en-US" smtClean="0"/>
              <a:t>Copyright © 2008-2010 Altexsoft</a:t>
            </a:r>
            <a:endParaRPr lang="en-US"/>
          </a:p>
        </p:txBody>
      </p:sp>
      <p:sp>
        <p:nvSpPr>
          <p:cNvPr id="6" name="Номер слайда 5"/>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
        <p:nvSpPr>
          <p:cNvPr id="10" name="Прямоугольник 9"/>
          <p:cNvSpPr/>
          <p:nvPr/>
        </p:nvSpPr>
        <p:spPr bwMode="invGray">
          <a:xfrm>
            <a:off x="2286000" y="1"/>
            <a:ext cx="76200" cy="6858055"/>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2408064" y="2745871"/>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lstStyle>
            <a:extLst/>
          </a:lstStyle>
          <a:p>
            <a:r>
              <a:rPr kumimoji="0" lang="ru-RU" smtClean="0"/>
              <a:t>Образец заголовка</a:t>
            </a:r>
            <a:endParaRPr kumimoji="0" lang="en-US"/>
          </a:p>
        </p:txBody>
      </p:sp>
      <p:sp>
        <p:nvSpPr>
          <p:cNvPr id="3" name="Объект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6" name="Нижний колонтитул 5"/>
          <p:cNvSpPr>
            <a:spLocks noGrp="1"/>
          </p:cNvSpPr>
          <p:nvPr>
            <p:ph type="ftr" sz="quarter" idx="11"/>
          </p:nvPr>
        </p:nvSpPr>
        <p:spPr/>
        <p:txBody>
          <a:bodyPr/>
          <a:lstStyle>
            <a:extLst/>
          </a:lstStyle>
          <a:p>
            <a:pPr>
              <a:defRPr/>
            </a:pPr>
            <a:r>
              <a:rPr lang="en-US" smtClean="0"/>
              <a:t>Copyright © 2008-2010 Altexsoft</a:t>
            </a:r>
            <a:endParaRPr lang="en-US"/>
          </a:p>
        </p:txBody>
      </p:sp>
      <p:sp>
        <p:nvSpPr>
          <p:cNvPr id="7" name="Номер слайда 6"/>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328279"/>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63440" y="328279"/>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Объект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8" name="Нижний колонтитул 7"/>
          <p:cNvSpPr>
            <a:spLocks noGrp="1"/>
          </p:cNvSpPr>
          <p:nvPr>
            <p:ph type="ftr" sz="quarter" idx="11"/>
          </p:nvPr>
        </p:nvSpPr>
        <p:spPr/>
        <p:txBody>
          <a:bodyPr/>
          <a:lstStyle>
            <a:extLst/>
          </a:lstStyle>
          <a:p>
            <a:pPr>
              <a:defRPr/>
            </a:pPr>
            <a:r>
              <a:rPr lang="en-US" smtClean="0"/>
              <a:t>Copyright © 2008-2010 Altexsoft</a:t>
            </a:r>
            <a:endParaRPr lang="en-US"/>
          </a:p>
        </p:txBody>
      </p:sp>
      <p:sp>
        <p:nvSpPr>
          <p:cNvPr id="9" name="Номер слайда 8"/>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nchor="ct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4" name="Нижний колонтитул 3"/>
          <p:cNvSpPr>
            <a:spLocks noGrp="1"/>
          </p:cNvSpPr>
          <p:nvPr>
            <p:ph type="ftr" sz="quarter" idx="11"/>
          </p:nvPr>
        </p:nvSpPr>
        <p:spPr/>
        <p:txBody>
          <a:bodyPr/>
          <a:lstStyle>
            <a:extLst/>
          </a:lstStyle>
          <a:p>
            <a:pPr>
              <a:defRPr/>
            </a:pPr>
            <a:r>
              <a:rPr lang="en-US" smtClean="0"/>
              <a:t>Copyright © 2008-2010 Altexsoft</a:t>
            </a:r>
            <a:endParaRPr lang="en-US"/>
          </a:p>
        </p:txBody>
      </p:sp>
      <p:sp>
        <p:nvSpPr>
          <p:cNvPr id="5" name="Номер слайда 4"/>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Прямоугольник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3" name="Нижний колонтитул 2"/>
          <p:cNvSpPr>
            <a:spLocks noGrp="1"/>
          </p:cNvSpPr>
          <p:nvPr>
            <p:ph type="ftr" sz="quarter" idx="11"/>
          </p:nvPr>
        </p:nvSpPr>
        <p:spPr/>
        <p:txBody>
          <a:bodyPr/>
          <a:lstStyle>
            <a:extLst/>
          </a:lstStyle>
          <a:p>
            <a:pPr>
              <a:defRPr/>
            </a:pPr>
            <a:r>
              <a:rPr lang="en-US" smtClean="0"/>
              <a:t>Copyright © 2008-2010 Altexsoft</a:t>
            </a:r>
            <a:endParaRPr lang="en-US"/>
          </a:p>
        </p:txBody>
      </p:sp>
      <p:sp>
        <p:nvSpPr>
          <p:cNvPr id="4" name="Номер слайда 3"/>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
        <p:nvSpPr>
          <p:cNvPr id="6" name="Прямоугольник 5"/>
          <p:cNvSpPr/>
          <p:nvPr/>
        </p:nvSpPr>
        <p:spPr bwMode="invGray">
          <a:xfrm>
            <a:off x="1014984" y="-53"/>
            <a:ext cx="73152" cy="6858055"/>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6777"/>
            <a:ext cx="3810000" cy="1162051"/>
          </a:xfrm>
          <a:ln>
            <a:noFill/>
          </a:ln>
        </p:spPr>
        <p:txBody>
          <a:bodyPr anchor="b"/>
          <a:lstStyle>
            <a:lvl1pPr algn="l">
              <a:lnSpc>
                <a:spcPts val="2000"/>
              </a:lnSpc>
              <a:buNone/>
              <a:defRPr sz="2200" b="1" cap="all" baseline="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57200" y="1406966"/>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Объект 3"/>
          <p:cNvSpPr>
            <a:spLocks noGrp="1"/>
          </p:cNvSpPr>
          <p:nvPr>
            <p:ph sz="half" idx="1"/>
          </p:nvPr>
        </p:nvSpPr>
        <p:spPr>
          <a:xfrm>
            <a:off x="457200" y="2133601"/>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6" name="Нижний колонтитул 5"/>
          <p:cNvSpPr>
            <a:spLocks noGrp="1"/>
          </p:cNvSpPr>
          <p:nvPr>
            <p:ph type="ftr" sz="quarter" idx="11"/>
          </p:nvPr>
        </p:nvSpPr>
        <p:spPr/>
        <p:txBody>
          <a:bodyPr/>
          <a:lstStyle>
            <a:extLst/>
          </a:lstStyle>
          <a:p>
            <a:pPr>
              <a:defRPr/>
            </a:pPr>
            <a:r>
              <a:rPr lang="en-US" smtClean="0"/>
              <a:t>Copyright © 2008-2010 Altexsoft</a:t>
            </a:r>
            <a:endParaRPr lang="en-US"/>
          </a:p>
        </p:txBody>
      </p:sp>
      <p:sp>
        <p:nvSpPr>
          <p:cNvPr id="7" name="Номер слайда 6"/>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extLst/>
          </a:lstStyle>
          <a:p>
            <a:pPr>
              <a:defRPr/>
            </a:pPr>
            <a:fld id="{1572D05D-EE55-4B2B-893A-A6A9619BE90D}" type="datetime1">
              <a:rPr lang="en-US" smtClean="0"/>
              <a:pPr>
                <a:defRPr/>
              </a:pPr>
              <a:t>4/13/17</a:t>
            </a:fld>
            <a:endParaRPr lang="en-US"/>
          </a:p>
        </p:txBody>
      </p:sp>
      <p:sp>
        <p:nvSpPr>
          <p:cNvPr id="6" name="Нижний колонтитул 5"/>
          <p:cNvSpPr>
            <a:spLocks noGrp="1"/>
          </p:cNvSpPr>
          <p:nvPr>
            <p:ph type="ftr" sz="quarter" idx="11"/>
          </p:nvPr>
        </p:nvSpPr>
        <p:spPr/>
        <p:txBody>
          <a:bodyPr/>
          <a:lstStyle>
            <a:extLst/>
          </a:lstStyle>
          <a:p>
            <a:pPr>
              <a:defRPr/>
            </a:pPr>
            <a:r>
              <a:rPr lang="en-US" smtClean="0"/>
              <a:t>Copyright © 2008-2010 Altexsoft</a:t>
            </a:r>
            <a:endParaRPr lang="en-US"/>
          </a:p>
        </p:txBody>
      </p:sp>
      <p:sp>
        <p:nvSpPr>
          <p:cNvPr id="7" name="Номер слайда 6"/>
          <p:cNvSpPr>
            <a:spLocks noGrp="1"/>
          </p:cNvSpPr>
          <p:nvPr>
            <p:ph type="sldNum" sz="quarter" idx="12"/>
          </p:nvPr>
        </p:nvSpPr>
        <p:spPr/>
        <p:txBody>
          <a:bodyPr/>
          <a:lstStyle>
            <a:extLst/>
          </a:lstStyle>
          <a:p>
            <a:pPr>
              <a:defRPr/>
            </a:pPr>
            <a:fld id="{F39D0CB1-A3CB-43FB-828E-B293E2C190A3}" type="slidenum">
              <a:rPr lang="en-US" smtClean="0"/>
              <a:pPr>
                <a:defRPr/>
              </a:pPr>
              <a:t>‹#›</a:t>
            </a:fld>
            <a:endParaRPr lang="en-US"/>
          </a:p>
        </p:txBody>
      </p:sp>
      <p:sp>
        <p:nvSpPr>
          <p:cNvPr id="8" name="Прямоугольник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Рисунок 2"/>
          <p:cNvSpPr>
            <a:spLocks noGrp="1"/>
          </p:cNvSpPr>
          <p:nvPr>
            <p:ph type="pic" idx="1"/>
          </p:nvPr>
        </p:nvSpPr>
        <p:spPr>
          <a:xfrm>
            <a:off x="838200" y="1143004"/>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ru-RU" smtClean="0"/>
              <a:t>Вставка рисунка</a:t>
            </a:r>
            <a:endParaRPr kumimoji="0" lang="en-US" dirty="0"/>
          </a:p>
        </p:txBody>
      </p:sp>
      <p:sp>
        <p:nvSpPr>
          <p:cNvPr id="9" name="Блок-схема: процесс 8"/>
          <p:cNvSpPr/>
          <p:nvPr/>
        </p:nvSpPr>
        <p:spPr>
          <a:xfrm rot="19468671">
            <a:off x="396725" y="954343"/>
            <a:ext cx="685800"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Блок-схема: процесс 9"/>
          <p:cNvSpPr/>
          <p:nvPr/>
        </p:nvSpPr>
        <p:spPr>
          <a:xfrm rot="2103354" flipH="1">
            <a:off x="5003667" y="936787"/>
            <a:ext cx="649224"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Текст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ирог 6"/>
          <p:cNvSpPr/>
          <p:nvPr/>
        </p:nvSpPr>
        <p:spPr>
          <a:xfrm>
            <a:off x="-815927" y="-815920"/>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168820" y="21103"/>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Кольцо 10"/>
          <p:cNvSpPr/>
          <p:nvPr/>
        </p:nvSpPr>
        <p:spPr>
          <a:xfrm rot="2315675">
            <a:off x="182885"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Прямоугольник 11"/>
          <p:cNvSpPr/>
          <p:nvPr/>
        </p:nvSpPr>
        <p:spPr>
          <a:xfrm>
            <a:off x="1012877" y="-53"/>
            <a:ext cx="8131127" cy="6858055"/>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title"/>
          </p:nvPr>
        </p:nvSpPr>
        <p:spPr>
          <a:xfrm>
            <a:off x="1435608" y="274639"/>
            <a:ext cx="7498080" cy="1143000"/>
          </a:xfrm>
          <a:prstGeom prst="rect">
            <a:avLst/>
          </a:prstGeom>
        </p:spPr>
        <p:txBody>
          <a:bodyPr anchor="ctr">
            <a:normAutofit/>
          </a:bodyPr>
          <a:lstStyle>
            <a:extLst/>
          </a:lstStyle>
          <a:p>
            <a:r>
              <a:rPr kumimoji="0" lang="ru-RU" smtClean="0"/>
              <a:t>Образец заголовка</a:t>
            </a:r>
            <a:endParaRPr kumimoji="0" lang="en-US"/>
          </a:p>
        </p:txBody>
      </p:sp>
      <p:sp>
        <p:nvSpPr>
          <p:cNvPr id="9" name="Текст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4" name="Дата 23"/>
          <p:cNvSpPr>
            <a:spLocks noGrp="1"/>
          </p:cNvSpPr>
          <p:nvPr>
            <p:ph type="dt" sz="half" idx="2"/>
          </p:nvPr>
        </p:nvSpPr>
        <p:spPr>
          <a:xfrm>
            <a:off x="3581400" y="6305549"/>
            <a:ext cx="2133600" cy="476251"/>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fld id="{1572D05D-EE55-4B2B-893A-A6A9619BE90D}" type="datetime1">
              <a:rPr lang="en-US" smtClean="0"/>
              <a:pPr>
                <a:defRPr/>
              </a:pPr>
              <a:t>4/13/17</a:t>
            </a:fld>
            <a:endParaRPr lang="en-US"/>
          </a:p>
        </p:txBody>
      </p:sp>
      <p:sp>
        <p:nvSpPr>
          <p:cNvPr id="10" name="Нижний колонтитул 9"/>
          <p:cNvSpPr>
            <a:spLocks noGrp="1"/>
          </p:cNvSpPr>
          <p:nvPr>
            <p:ph type="ftr" sz="quarter" idx="3"/>
          </p:nvPr>
        </p:nvSpPr>
        <p:spPr>
          <a:xfrm>
            <a:off x="5715000" y="6305549"/>
            <a:ext cx="2895600" cy="476251"/>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r>
              <a:rPr lang="en-US" smtClean="0"/>
              <a:t>Copyright © 2008-2010 Altexsoft</a:t>
            </a:r>
            <a:endParaRPr lang="en-US"/>
          </a:p>
        </p:txBody>
      </p:sp>
      <p:sp>
        <p:nvSpPr>
          <p:cNvPr id="22" name="Номер слайда 21"/>
          <p:cNvSpPr>
            <a:spLocks noGrp="1"/>
          </p:cNvSpPr>
          <p:nvPr>
            <p:ph type="sldNum" sz="quarter" idx="4"/>
          </p:nvPr>
        </p:nvSpPr>
        <p:spPr>
          <a:xfrm>
            <a:off x="8613648" y="6305549"/>
            <a:ext cx="457200" cy="476251"/>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F39D0CB1-A3CB-43FB-828E-B293E2C190A3}" type="slidenum">
              <a:rPr lang="en-US" smtClean="0"/>
              <a:pPr>
                <a:defRPr/>
              </a:pPr>
              <a:t>‹#›</a:t>
            </a:fld>
            <a:endParaRPr lang="en-US"/>
          </a:p>
        </p:txBody>
      </p:sp>
      <p:sp>
        <p:nvSpPr>
          <p:cNvPr id="15" name="Прямоугольник 14"/>
          <p:cNvSpPr/>
          <p:nvPr/>
        </p:nvSpPr>
        <p:spPr bwMode="invGray">
          <a:xfrm>
            <a:off x="1014984" y="-53"/>
            <a:ext cx="73152" cy="6858055"/>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ninject.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085851"/>
          </a:xfrm>
        </p:spPr>
        <p:txBody>
          <a:bodyPr>
            <a:normAutofit fontScale="90000"/>
          </a:bodyPr>
          <a:lstStyle/>
          <a:p>
            <a:pPr algn="ctr" eaLnBrk="1" fontAlgn="auto" hangingPunct="1">
              <a:spcAft>
                <a:spcPts val="0"/>
              </a:spcAft>
              <a:defRPr/>
            </a:pPr>
            <a:r>
              <a:rPr lang="ru-RU" sz="4000" dirty="0" smtClean="0"/>
              <a:t>Принципы объектно-ориентированного проектирования</a:t>
            </a:r>
            <a:endParaRPr lang="ru-RU" sz="4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Open-Closed Principle</a:t>
            </a:r>
            <a:endParaRPr lang="ru-RU" sz="4000" smtClean="0"/>
          </a:p>
        </p:txBody>
      </p:sp>
      <p:sp>
        <p:nvSpPr>
          <p:cNvPr id="27651" name="Content Placeholder 2"/>
          <p:cNvSpPr>
            <a:spLocks noGrp="1"/>
          </p:cNvSpPr>
          <p:nvPr>
            <p:ph idx="1"/>
          </p:nvPr>
        </p:nvSpPr>
        <p:spPr>
          <a:xfrm>
            <a:off x="457200" y="1905001"/>
            <a:ext cx="8382000" cy="4389439"/>
          </a:xfrm>
        </p:spPr>
        <p:txBody>
          <a:bodyPr>
            <a:normAutofit fontScale="92500" lnSpcReduction="10000"/>
          </a:bodyPr>
          <a:lstStyle/>
          <a:p>
            <a:pPr marL="0" indent="0">
              <a:buNone/>
              <a:defRPr/>
            </a:pPr>
            <a:r>
              <a:rPr lang="ru-RU" sz="2000" i="1" dirty="0"/>
              <a:t>«Программные сущности (классы, модули, функции и т. п.) должны быть открытыми для расширения, но закрытыми для модификации» </a:t>
            </a:r>
            <a:r>
              <a:rPr lang="ru-RU" sz="2000" dirty="0"/>
              <a:t>(</a:t>
            </a:r>
            <a:r>
              <a:rPr lang="ru-RU" sz="2000" i="1" dirty="0"/>
              <a:t>Мартин Р. </a:t>
            </a:r>
            <a:r>
              <a:rPr lang="ru-RU" sz="2000" dirty="0"/>
              <a:t>Принципы, паттерны и практики </a:t>
            </a:r>
            <a:r>
              <a:rPr lang="ru-RU" sz="2000" dirty="0" err="1"/>
              <a:t>гибкои</a:t>
            </a:r>
            <a:r>
              <a:rPr lang="ru-RU" sz="2000" dirty="0"/>
              <a:t>̆ разработки. — 2006). </a:t>
            </a:r>
          </a:p>
          <a:p>
            <a:pPr marL="0" indent="0" eaLnBrk="1" hangingPunct="1">
              <a:buFont typeface="Wingdings 2" pitchFamily="18" charset="2"/>
              <a:buNone/>
              <a:defRPr/>
            </a:pPr>
            <a:endParaRPr lang="en-US" sz="2000" dirty="0" smtClean="0">
              <a:latin typeface="+mj-lt"/>
            </a:endParaRPr>
          </a:p>
          <a:p>
            <a:pPr marL="0" indent="0" eaLnBrk="1" hangingPunct="1">
              <a:buFont typeface="Wingdings 2" pitchFamily="18" charset="2"/>
              <a:buNone/>
              <a:defRPr/>
            </a:pPr>
            <a:r>
              <a:rPr lang="ru-RU" sz="2000" b="1" dirty="0" smtClean="0">
                <a:latin typeface="+mj-lt"/>
              </a:rPr>
              <a:t>Цель:</a:t>
            </a:r>
            <a:endParaRPr lang="en-US" sz="2000" b="1" dirty="0" smtClean="0">
              <a:latin typeface="+mj-lt"/>
            </a:endParaRPr>
          </a:p>
          <a:p>
            <a:pPr marL="274320" eaLnBrk="1" hangingPunct="1">
              <a:defRPr/>
            </a:pPr>
            <a:r>
              <a:rPr lang="ru-RU" sz="2000" dirty="0" smtClean="0">
                <a:latin typeface="+mj-lt"/>
              </a:rPr>
              <a:t>добиться гибкости системы</a:t>
            </a:r>
          </a:p>
          <a:p>
            <a:pPr marL="274320">
              <a:defRPr/>
            </a:pPr>
            <a:r>
              <a:rPr lang="ru-RU" sz="2000" dirty="0" smtClean="0">
                <a:latin typeface="+mj-lt"/>
              </a:rPr>
              <a:t>избежать сильных переработок дизайна системы при изменениях – он </a:t>
            </a:r>
            <a:r>
              <a:rPr lang="ru-RU" sz="2000" dirty="0" smtClean="0"/>
              <a:t>должен </a:t>
            </a:r>
            <a:r>
              <a:rPr lang="ru-RU" sz="2000" dirty="0"/>
              <a:t>быть простым и устойчивым к </a:t>
            </a:r>
            <a:r>
              <a:rPr lang="ru-RU" sz="2000" dirty="0" smtClean="0"/>
              <a:t>изменениям</a:t>
            </a:r>
            <a:r>
              <a:rPr lang="ru-RU" sz="2000" dirty="0" smtClean="0">
                <a:latin typeface="+mj-lt"/>
              </a:rPr>
              <a:t> («не если, а когда»)</a:t>
            </a:r>
            <a:endParaRPr lang="en-US" sz="2000" dirty="0" smtClean="0">
              <a:latin typeface="+mj-lt"/>
            </a:endParaRPr>
          </a:p>
          <a:p>
            <a:pPr marL="0" eaLnBrk="1" hangingPunct="1">
              <a:defRPr/>
            </a:pPr>
            <a:endParaRPr lang="en-US" sz="2000" dirty="0" smtClean="0">
              <a:latin typeface="+mj-lt"/>
            </a:endParaRP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правильное наследование</a:t>
            </a:r>
            <a:endParaRPr lang="en-US" sz="2000" dirty="0" smtClean="0">
              <a:latin typeface="+mj-lt"/>
            </a:endParaRPr>
          </a:p>
          <a:p>
            <a:pPr marL="274320" eaLnBrk="1" hangingPunct="1">
              <a:defRPr/>
            </a:pPr>
            <a:r>
              <a:rPr lang="ru-RU" sz="2000" dirty="0" smtClean="0">
                <a:latin typeface="+mj-lt"/>
              </a:rPr>
              <a:t>инкапсуляция</a:t>
            </a: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Open-Closed Principle</a:t>
            </a:r>
            <a:endParaRPr lang="ru-RU" sz="4000" smtClean="0"/>
          </a:p>
        </p:txBody>
      </p:sp>
      <p:sp>
        <p:nvSpPr>
          <p:cNvPr id="27651" name="Content Placeholder 2"/>
          <p:cNvSpPr>
            <a:spLocks noGrp="1"/>
          </p:cNvSpPr>
          <p:nvPr>
            <p:ph idx="1"/>
          </p:nvPr>
        </p:nvSpPr>
        <p:spPr>
          <a:xfrm>
            <a:off x="457200" y="1905001"/>
            <a:ext cx="8382000" cy="4389439"/>
          </a:xfrm>
        </p:spPr>
        <p:txBody>
          <a:bodyPr>
            <a:normAutofit/>
          </a:bodyPr>
          <a:lstStyle/>
          <a:p>
            <a:pPr algn="just"/>
            <a:r>
              <a:rPr lang="ru-RU" sz="2000" b="1" dirty="0"/>
              <a:t>Определение от Бертрана </a:t>
            </a:r>
            <a:r>
              <a:rPr lang="ru-RU" sz="2000" b="1" dirty="0" smtClean="0"/>
              <a:t>Мейера</a:t>
            </a:r>
            <a:r>
              <a:rPr lang="ru-RU" sz="2000" b="1" dirty="0"/>
              <a:t>: </a:t>
            </a:r>
            <a:r>
              <a:rPr lang="ru-RU" sz="2000" dirty="0" smtClean="0"/>
              <a:t>модули </a:t>
            </a:r>
            <a:r>
              <a:rPr lang="ru-RU" sz="2000" dirty="0"/>
              <a:t>должны иметь возможность быть как открытыми, так и закрытыми. При этом понятия открытости и закрытости </a:t>
            </a:r>
            <a:r>
              <a:rPr lang="ru-RU" sz="2000" dirty="0" smtClean="0"/>
              <a:t>определяются </a:t>
            </a:r>
            <a:r>
              <a:rPr lang="ru-RU" sz="2000" dirty="0"/>
              <a:t>так. </a:t>
            </a:r>
          </a:p>
          <a:p>
            <a:pPr algn="just"/>
            <a:r>
              <a:rPr lang="ru-RU" sz="2000" dirty="0" smtClean="0"/>
              <a:t>Модуль </a:t>
            </a:r>
            <a:r>
              <a:rPr lang="ru-RU" sz="2000" dirty="0"/>
              <a:t>называют открытым, если он еще доступен для расширения. Например, имеется возможность расширить множество </a:t>
            </a:r>
            <a:r>
              <a:rPr lang="ru-RU" sz="2000" dirty="0" smtClean="0"/>
              <a:t>операций в </a:t>
            </a:r>
            <a:r>
              <a:rPr lang="ru-RU" sz="2000" dirty="0"/>
              <a:t>нем или добавить поля к его структурам данных. </a:t>
            </a:r>
          </a:p>
          <a:p>
            <a:pPr algn="just"/>
            <a:r>
              <a:rPr lang="ru-RU" sz="2000" dirty="0" smtClean="0"/>
              <a:t>Модуль </a:t>
            </a:r>
            <a:r>
              <a:rPr lang="ru-RU" sz="2000" dirty="0"/>
              <a:t>называют закрытым, если он доступен для использования другими модулями. Это означает, что модуль (его </a:t>
            </a:r>
            <a:r>
              <a:rPr lang="ru-RU" sz="2000" dirty="0" smtClean="0"/>
              <a:t>интерфейс </a:t>
            </a:r>
            <a:r>
              <a:rPr lang="ru-RU" sz="2000" dirty="0"/>
              <a:t>— с точки зрения сокрытия информации) уже имеет строго определенное окончательное описание. На </a:t>
            </a:r>
            <a:r>
              <a:rPr lang="ru-RU" sz="2000" dirty="0" smtClean="0"/>
              <a:t>уровне </a:t>
            </a:r>
            <a:r>
              <a:rPr lang="ru-RU" sz="2000" dirty="0"/>
              <a:t>реализации закрытое состояние модуля означает, что можно компилировать модуль, сохранять в библиотеке и делать его доступным для использования другими модулями (его клиентами). </a:t>
            </a:r>
            <a:endParaRPr lang="ru-RU" sz="2000" dirty="0">
              <a:effectLst/>
            </a:endParaRPr>
          </a:p>
        </p:txBody>
      </p:sp>
    </p:spTree>
    <p:extLst>
      <p:ext uri="{BB962C8B-B14F-4D97-AF65-F5344CB8AC3E}">
        <p14:creationId xmlns:p14="http://schemas.microsoft.com/office/powerpoint/2010/main" val="991810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a:t>OCP</a:t>
            </a:r>
            <a:r>
              <a:rPr lang="ru-RU" sz="4400" dirty="0"/>
              <a:t>:</a:t>
            </a:r>
            <a:r>
              <a:rPr lang="en-US" sz="4400" dirty="0"/>
              <a:t> Open-Closed Principle</a:t>
            </a:r>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600200"/>
            <a:ext cx="6096000" cy="49531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668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400" dirty="0"/>
              <a:t>OCP</a:t>
            </a:r>
            <a:r>
              <a:rPr lang="ru-RU" sz="4400" dirty="0"/>
              <a:t>:</a:t>
            </a:r>
            <a:r>
              <a:rPr lang="en-US" sz="4400" dirty="0"/>
              <a:t> Open-Closed Principle</a:t>
            </a:r>
            <a:endParaRPr lang="en-US" dirty="0"/>
          </a:p>
        </p:txBody>
      </p:sp>
      <p:pic>
        <p:nvPicPr>
          <p:cNvPr id="2052"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492" y="1676400"/>
            <a:ext cx="552054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39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OCP</a:t>
            </a:r>
            <a:r>
              <a:rPr lang="ru-RU" sz="4000" dirty="0"/>
              <a:t>:</a:t>
            </a:r>
            <a:r>
              <a:rPr lang="en-US" sz="4000" dirty="0"/>
              <a:t> Open-Closed Principle</a:t>
            </a:r>
            <a:endParaRPr lang="en-US" dirty="0"/>
          </a:p>
        </p:txBody>
      </p:sp>
      <p:pic>
        <p:nvPicPr>
          <p:cNvPr id="5" name="Content Placeholder 4"/>
          <p:cNvPicPr>
            <a:picLocks noGrp="1" noChangeAspect="1"/>
          </p:cNvPicPr>
          <p:nvPr>
            <p:ph idx="1"/>
          </p:nvPr>
        </p:nvPicPr>
        <p:blipFill>
          <a:blip r:embed="rId2"/>
          <a:stretch>
            <a:fillRect/>
          </a:stretch>
        </p:blipFill>
        <p:spPr>
          <a:xfrm>
            <a:off x="1676400" y="1752600"/>
            <a:ext cx="7089217" cy="4038600"/>
          </a:xfrm>
          <a:prstGeom prst="rect">
            <a:avLst/>
          </a:prstGeom>
        </p:spPr>
      </p:pic>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675518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3657600" cy="1746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457200" y="762000"/>
            <a:ext cx="8229600" cy="704851"/>
          </a:xfrm>
        </p:spPr>
        <p:txBody>
          <a:bodyPr/>
          <a:lstStyle/>
          <a:p>
            <a:pPr eaLnBrk="1" hangingPunct="1"/>
            <a:r>
              <a:rPr lang="en-US" sz="4000" smtClean="0"/>
              <a:t>OCP</a:t>
            </a:r>
            <a:r>
              <a:rPr lang="ru-RU" sz="4000" smtClean="0"/>
              <a:t>:</a:t>
            </a:r>
            <a:r>
              <a:rPr lang="en-US" sz="4000" smtClean="0"/>
              <a:t> </a:t>
            </a:r>
            <a:r>
              <a:rPr lang="ru-RU" sz="4000" smtClean="0"/>
              <a:t>неправильный вариант</a:t>
            </a:r>
          </a:p>
        </p:txBody>
      </p:sp>
      <p:sp>
        <p:nvSpPr>
          <p:cNvPr id="28676" name="Rectangle 6"/>
          <p:cNvSpPr>
            <a:spLocks noChangeArrowheads="1"/>
          </p:cNvSpPr>
          <p:nvPr/>
        </p:nvSpPr>
        <p:spPr bwMode="auto">
          <a:xfrm>
            <a:off x="76200" y="3200400"/>
            <a:ext cx="4495800" cy="3093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SmtpMailer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private </a:t>
            </a:r>
            <a:r>
              <a:rPr lang="en-US" sz="1300" dirty="0" err="1">
                <a:latin typeface="Consolas" pitchFamily="49" charset="0"/>
                <a:cs typeface="Consolas" pitchFamily="49" charset="0"/>
              </a:rPr>
              <a:t>readonly</a:t>
            </a:r>
            <a:r>
              <a:rPr lang="en-US" sz="1300" dirty="0">
                <a:latin typeface="Consolas" pitchFamily="49" charset="0"/>
                <a:cs typeface="Consolas" pitchFamily="49" charset="0"/>
              </a:rPr>
              <a:t> Logger </a:t>
            </a:r>
            <a:r>
              <a:rPr lang="en-US" sz="1300" dirty="0" err="1">
                <a:latin typeface="Consolas" pitchFamily="49" charset="0"/>
                <a:cs typeface="Consolas" pitchFamily="49" charset="0"/>
              </a:rPr>
              <a:t>logger</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a:t>
            </a:r>
            <a:r>
              <a:rPr lang="en-US" sz="1300" dirty="0" err="1">
                <a:latin typeface="Consolas" pitchFamily="49" charset="0"/>
                <a:cs typeface="Consolas" pitchFamily="49" charset="0"/>
              </a:rPr>
              <a:t>SmtpMailer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logger = new Logger();</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void </a:t>
            </a:r>
            <a:r>
              <a:rPr lang="en-US" sz="1300" dirty="0" err="1">
                <a:latin typeface="Consolas" pitchFamily="49" charset="0"/>
                <a:cs typeface="Consolas" pitchFamily="49" charset="0"/>
              </a:rPr>
              <a:t>SendMessage</a:t>
            </a:r>
            <a:r>
              <a:rPr lang="en-US" sz="1300" dirty="0">
                <a:latin typeface="Consolas" pitchFamily="49" charset="0"/>
                <a:cs typeface="Consolas" pitchFamily="49" charset="0"/>
              </a:rPr>
              <a:t>(string message)</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en-US" sz="1300" dirty="0">
                <a:latin typeface="Consolas" pitchFamily="49" charset="0"/>
                <a:cs typeface="Consolas" pitchFamily="49" charset="0"/>
              </a:rPr>
              <a:t>         // </a:t>
            </a:r>
            <a:r>
              <a:rPr lang="ru-RU" sz="1300" dirty="0">
                <a:latin typeface="Consolas" pitchFamily="49" charset="0"/>
                <a:cs typeface="Consolas" pitchFamily="49" charset="0"/>
              </a:rPr>
              <a:t>отправить сообщение</a:t>
            </a:r>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err="1">
                <a:latin typeface="Consolas" pitchFamily="49" charset="0"/>
                <a:cs typeface="Consolas" pitchFamily="49" charset="0"/>
              </a:rPr>
              <a:t>logger.Log</a:t>
            </a:r>
            <a:r>
              <a:rPr lang="en-US" sz="1300" dirty="0">
                <a:latin typeface="Consolas" pitchFamily="49" charset="0"/>
                <a:cs typeface="Consolas" pitchFamily="49" charset="0"/>
              </a:rPr>
              <a:t>(message);</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p:txBody>
      </p:sp>
      <p:sp>
        <p:nvSpPr>
          <p:cNvPr id="28678" name="Rectangle 7"/>
          <p:cNvSpPr>
            <a:spLocks noChangeArrowheads="1"/>
          </p:cNvSpPr>
          <p:nvPr/>
        </p:nvSpPr>
        <p:spPr bwMode="auto">
          <a:xfrm>
            <a:off x="4953000" y="1524001"/>
            <a:ext cx="38100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ru-RU">
                <a:latin typeface="Constantia" pitchFamily="18" charset="0"/>
                <a:cs typeface="Courier New" pitchFamily="49" charset="0"/>
              </a:rPr>
              <a:t>Изменение: нужно писать лог в базу данных</a:t>
            </a:r>
            <a:endParaRPr lang="en-US">
              <a:latin typeface="Constantia" pitchFamily="18" charset="0"/>
              <a:cs typeface="Courier New" pitchFamily="49" charset="0"/>
            </a:endParaRPr>
          </a:p>
        </p:txBody>
      </p:sp>
      <p:sp>
        <p:nvSpPr>
          <p:cNvPr id="28679" name="Rectangle 8"/>
          <p:cNvSpPr>
            <a:spLocks noChangeArrowheads="1"/>
          </p:cNvSpPr>
          <p:nvPr/>
        </p:nvSpPr>
        <p:spPr bwMode="auto">
          <a:xfrm>
            <a:off x="4495800" y="2170115"/>
            <a:ext cx="4572000"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DatabaseLogger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en-US" sz="1300" dirty="0">
                <a:latin typeface="Consolas" pitchFamily="49" charset="0"/>
                <a:cs typeface="Consolas" pitchFamily="49" charset="0"/>
              </a:rPr>
              <a:t>    public void Log(string </a:t>
            </a:r>
            <a:r>
              <a:rPr lang="en-US" sz="1300" dirty="0" err="1">
                <a:latin typeface="Consolas" pitchFamily="49" charset="0"/>
                <a:cs typeface="Consolas" pitchFamily="49" charset="0"/>
              </a:rPr>
              <a:t>logText</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        // </a:t>
            </a:r>
            <a:r>
              <a:rPr lang="ru-RU" sz="1300" dirty="0">
                <a:latin typeface="Consolas" pitchFamily="49" charset="0"/>
                <a:cs typeface="Consolas" pitchFamily="49" charset="0"/>
              </a:rPr>
              <a:t>сохранить лог в базе данных</a:t>
            </a:r>
          </a:p>
          <a:p>
            <a:r>
              <a:rPr lang="ru-RU" sz="1300" dirty="0">
                <a:latin typeface="Consolas" pitchFamily="49" charset="0"/>
                <a:cs typeface="Consolas" pitchFamily="49" charset="0"/>
              </a:rPr>
              <a:t>    }</a:t>
            </a:r>
          </a:p>
          <a:p>
            <a:r>
              <a:rPr lang="ru-RU" sz="1300" dirty="0">
                <a:latin typeface="Consolas" pitchFamily="49" charset="0"/>
                <a:cs typeface="Consolas" pitchFamily="49" charset="0"/>
              </a:rPr>
              <a:t>}</a:t>
            </a:r>
          </a:p>
          <a:p>
            <a:endParaRPr lang="ru-RU" sz="1300" dirty="0">
              <a:latin typeface="Consolas" pitchFamily="49" charset="0"/>
              <a:cs typeface="Consolas" pitchFamily="49" charset="0"/>
            </a:endParaRPr>
          </a:p>
          <a:p>
            <a:r>
              <a:rPr lang="en-US" sz="1300" dirty="0">
                <a:latin typeface="Consolas" pitchFamily="49" charset="0"/>
                <a:cs typeface="Consolas" pitchFamily="49" charset="0"/>
              </a:rPr>
              <a:t>public class </a:t>
            </a:r>
            <a:r>
              <a:rPr lang="en-US" sz="1300" dirty="0" err="1">
                <a:latin typeface="Consolas" pitchFamily="49" charset="0"/>
                <a:cs typeface="Consolas" pitchFamily="49" charset="0"/>
              </a:rPr>
              <a:t>SmtpMailer</a:t>
            </a:r>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private </a:t>
            </a:r>
            <a:r>
              <a:rPr lang="en-US" sz="1300" dirty="0" err="1">
                <a:latin typeface="Consolas" pitchFamily="49" charset="0"/>
                <a:cs typeface="Consolas" pitchFamily="49" charset="0"/>
              </a:rPr>
              <a:t>readonly</a:t>
            </a:r>
            <a:r>
              <a:rPr lang="en-US" sz="1300" dirty="0">
                <a:latin typeface="Consolas" pitchFamily="49" charset="0"/>
                <a:cs typeface="Consolas" pitchFamily="49" charset="0"/>
              </a:rPr>
              <a:t> </a:t>
            </a:r>
            <a:r>
              <a:rPr lang="en-US" sz="1300" dirty="0" err="1">
                <a:solidFill>
                  <a:srgbClr val="FF0000"/>
                </a:solidFill>
                <a:latin typeface="Consolas" pitchFamily="49" charset="0"/>
                <a:cs typeface="Consolas" pitchFamily="49" charset="0"/>
              </a:rPr>
              <a:t>DatabaseLogger</a:t>
            </a:r>
            <a:r>
              <a:rPr lang="en-US" sz="1300" dirty="0">
                <a:latin typeface="Consolas" pitchFamily="49" charset="0"/>
                <a:cs typeface="Consolas" pitchFamily="49" charset="0"/>
              </a:rPr>
              <a:t> logger;</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a:t>
            </a:r>
            <a:r>
              <a:rPr lang="en-US" sz="1300" dirty="0" err="1">
                <a:latin typeface="Consolas" pitchFamily="49" charset="0"/>
                <a:cs typeface="Consolas" pitchFamily="49" charset="0"/>
              </a:rPr>
              <a:t>SmtpMailer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logger = new </a:t>
            </a:r>
            <a:r>
              <a:rPr lang="en-US" sz="1300" dirty="0" err="1">
                <a:solidFill>
                  <a:srgbClr val="FF0000"/>
                </a:solidFill>
                <a:latin typeface="Consolas" pitchFamily="49" charset="0"/>
                <a:cs typeface="Consolas" pitchFamily="49" charset="0"/>
              </a:rPr>
              <a:t>DatabaseLogger</a:t>
            </a:r>
            <a:r>
              <a:rPr lang="en-US" sz="1300" dirty="0">
                <a:latin typeface="Consolas" pitchFamily="49" charset="0"/>
                <a:cs typeface="Consolas" pitchFamily="49" charset="0"/>
              </a:rPr>
              <a:t>();</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a:latin typeface="Consolas" pitchFamily="49" charset="0"/>
                <a:cs typeface="Consolas" pitchFamily="49" charset="0"/>
              </a:rPr>
              <a:t>public void </a:t>
            </a:r>
            <a:r>
              <a:rPr lang="en-US" sz="1300" dirty="0" err="1">
                <a:latin typeface="Consolas" pitchFamily="49" charset="0"/>
                <a:cs typeface="Consolas" pitchFamily="49" charset="0"/>
              </a:rPr>
              <a:t>SendMessage</a:t>
            </a:r>
            <a:r>
              <a:rPr lang="en-US" sz="1300" dirty="0">
                <a:latin typeface="Consolas" pitchFamily="49" charset="0"/>
                <a:cs typeface="Consolas" pitchFamily="49" charset="0"/>
              </a:rPr>
              <a:t>(string message)</a:t>
            </a:r>
          </a:p>
          <a:p>
            <a:r>
              <a:rPr lang="ru-RU" sz="1300" dirty="0">
                <a:latin typeface="Consolas" pitchFamily="49" charset="0"/>
                <a:cs typeface="Consolas" pitchFamily="49" charset="0"/>
              </a:rPr>
              <a:t>    </a:t>
            </a:r>
            <a:r>
              <a:rPr lang="en-US" sz="1300" dirty="0">
                <a:latin typeface="Consolas" pitchFamily="49" charset="0"/>
                <a:cs typeface="Consolas" pitchFamily="49" charset="0"/>
              </a:rPr>
              <a:t>{</a:t>
            </a:r>
          </a:p>
          <a:p>
            <a:r>
              <a:rPr lang="en-US" sz="1300" dirty="0">
                <a:latin typeface="Consolas" pitchFamily="49" charset="0"/>
                <a:cs typeface="Consolas" pitchFamily="49" charset="0"/>
              </a:rPr>
              <a:t>         // </a:t>
            </a:r>
            <a:r>
              <a:rPr lang="ru-RU" sz="1300" dirty="0">
                <a:latin typeface="Consolas" pitchFamily="49" charset="0"/>
                <a:cs typeface="Consolas" pitchFamily="49" charset="0"/>
              </a:rPr>
              <a:t>отправить сообщение</a:t>
            </a:r>
            <a:endParaRPr lang="en-US" sz="1300" dirty="0">
              <a:latin typeface="Consolas" pitchFamily="49" charset="0"/>
              <a:cs typeface="Consolas" pitchFamily="49" charset="0"/>
            </a:endParaRPr>
          </a:p>
          <a:p>
            <a:r>
              <a:rPr lang="ru-RU" sz="1300" dirty="0">
                <a:latin typeface="Consolas" pitchFamily="49" charset="0"/>
                <a:cs typeface="Consolas" pitchFamily="49" charset="0"/>
              </a:rPr>
              <a:t>         </a:t>
            </a:r>
            <a:r>
              <a:rPr lang="en-US" sz="1300" dirty="0" err="1">
                <a:latin typeface="Consolas" pitchFamily="49" charset="0"/>
                <a:cs typeface="Consolas" pitchFamily="49" charset="0"/>
              </a:rPr>
              <a:t>logger.Log</a:t>
            </a:r>
            <a:r>
              <a:rPr lang="en-US" sz="1300" dirty="0">
                <a:latin typeface="Consolas" pitchFamily="49" charset="0"/>
                <a:cs typeface="Consolas" pitchFamily="49" charset="0"/>
              </a:rPr>
              <a:t>(message);</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a:p>
            <a:endParaRPr lang="en-US" sz="13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762000"/>
            <a:ext cx="8229600" cy="704851"/>
          </a:xfrm>
        </p:spPr>
        <p:txBody>
          <a:bodyPr/>
          <a:lstStyle/>
          <a:p>
            <a:pPr eaLnBrk="1" hangingPunct="1"/>
            <a:r>
              <a:rPr lang="en-US" sz="4000" dirty="0" smtClean="0"/>
              <a:t>OCP</a:t>
            </a:r>
            <a:r>
              <a:rPr lang="ru-RU" sz="4000" dirty="0" smtClean="0"/>
              <a:t>:</a:t>
            </a:r>
            <a:r>
              <a:rPr lang="en-US" sz="4000" dirty="0" smtClean="0"/>
              <a:t> </a:t>
            </a:r>
            <a:r>
              <a:rPr lang="ru-RU" sz="4000" dirty="0" smtClean="0"/>
              <a:t>правильный вариант</a:t>
            </a:r>
          </a:p>
        </p:txBody>
      </p:sp>
      <p:pic>
        <p:nvPicPr>
          <p:cNvPr id="296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4" y="1524000"/>
            <a:ext cx="5622925"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0" name="Rectangle 4"/>
          <p:cNvSpPr>
            <a:spLocks noChangeArrowheads="1"/>
          </p:cNvSpPr>
          <p:nvPr/>
        </p:nvSpPr>
        <p:spPr bwMode="auto">
          <a:xfrm>
            <a:off x="4114800" y="3505200"/>
            <a:ext cx="4953000"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dirty="0">
                <a:latin typeface="Consolas" pitchFamily="49" charset="0"/>
                <a:cs typeface="Consolas" pitchFamily="49" charset="0"/>
              </a:rPr>
              <a:t>public class </a:t>
            </a:r>
            <a:r>
              <a:rPr lang="en-US" sz="1400" dirty="0" err="1">
                <a:latin typeface="Consolas" pitchFamily="49" charset="0"/>
                <a:cs typeface="Consolas" pitchFamily="49" charset="0"/>
              </a:rPr>
              <a:t>SmtpMailer</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private </a:t>
            </a:r>
            <a:r>
              <a:rPr lang="en-US" sz="1400" dirty="0" err="1">
                <a:latin typeface="Consolas" pitchFamily="49" charset="0"/>
                <a:cs typeface="Consolas" pitchFamily="49" charset="0"/>
              </a:rPr>
              <a:t>readonly</a:t>
            </a:r>
            <a:r>
              <a:rPr lang="en-US" sz="1400" dirty="0">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ILogger</a:t>
            </a:r>
            <a:r>
              <a:rPr lang="en-US" sz="1400" dirty="0">
                <a:latin typeface="Consolas" pitchFamily="49" charset="0"/>
                <a:cs typeface="Consolas" pitchFamily="49" charset="0"/>
              </a:rPr>
              <a:t> logger;</a:t>
            </a:r>
          </a:p>
          <a:p>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a:t>
            </a:r>
            <a:r>
              <a:rPr lang="en-US" sz="1400" dirty="0" err="1">
                <a:latin typeface="Consolas" pitchFamily="49" charset="0"/>
                <a:cs typeface="Consolas" pitchFamily="49" charset="0"/>
              </a:rPr>
              <a:t>SmtpMailer</a:t>
            </a:r>
            <a:r>
              <a:rPr lang="en-US" sz="1400" dirty="0">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ILogger</a:t>
            </a:r>
            <a:r>
              <a:rPr lang="en-US" sz="1400" dirty="0">
                <a:solidFill>
                  <a:srgbClr val="FF0000"/>
                </a:solidFill>
                <a:latin typeface="Consolas" pitchFamily="49" charset="0"/>
                <a:cs typeface="Consolas" pitchFamily="49" charset="0"/>
              </a:rPr>
              <a:t> logger</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this.logger</a:t>
            </a:r>
            <a:r>
              <a:rPr lang="en-US" sz="1400" dirty="0">
                <a:solidFill>
                  <a:srgbClr val="FF0000"/>
                </a:solidFill>
                <a:latin typeface="Consolas" pitchFamily="49" charset="0"/>
                <a:cs typeface="Consolas" pitchFamily="49" charset="0"/>
              </a:rPr>
              <a:t> = logger;</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void </a:t>
            </a:r>
            <a:r>
              <a:rPr lang="en-US" sz="1400" dirty="0" err="1">
                <a:latin typeface="Consolas" pitchFamily="49" charset="0"/>
                <a:cs typeface="Consolas" pitchFamily="49" charset="0"/>
              </a:rPr>
              <a:t>SendMessage</a:t>
            </a:r>
            <a:r>
              <a:rPr lang="en-US" sz="1400" dirty="0">
                <a:latin typeface="Consolas" pitchFamily="49" charset="0"/>
                <a:cs typeface="Consolas" pitchFamily="49" charset="0"/>
              </a:rPr>
              <a:t>(string message)</a:t>
            </a:r>
          </a:p>
          <a:p>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отправить сообщение</a:t>
            </a:r>
            <a:endParaRPr lang="en-US" sz="1400" dirty="0">
              <a:latin typeface="Consolas" pitchFamily="49" charset="0"/>
              <a:cs typeface="Consolas" pitchFamily="49" charset="0"/>
            </a:endParaRPr>
          </a:p>
          <a:p>
            <a:r>
              <a:rPr lang="ru-RU" sz="1400" dirty="0">
                <a:latin typeface="Consolas" pitchFamily="49" charset="0"/>
                <a:cs typeface="Consolas" pitchFamily="49" charset="0"/>
              </a:rPr>
              <a:t>         </a:t>
            </a:r>
            <a:r>
              <a:rPr lang="en-US" sz="1400" dirty="0" err="1">
                <a:latin typeface="Consolas" pitchFamily="49" charset="0"/>
                <a:cs typeface="Consolas" pitchFamily="49" charset="0"/>
              </a:rPr>
              <a:t>logger.Log</a:t>
            </a:r>
            <a:r>
              <a:rPr lang="en-US" sz="1400" dirty="0">
                <a:latin typeface="Consolas" pitchFamily="49" charset="0"/>
                <a:cs typeface="Consolas" pitchFamily="49" charset="0"/>
              </a:rPr>
              <a:t>(message);</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OCP</a:t>
            </a:r>
            <a:r>
              <a:rPr lang="ru-RU" sz="4400" dirty="0" smtClean="0"/>
              <a:t>: типичные нарушения</a:t>
            </a:r>
            <a:endParaRPr lang="en-US" dirty="0"/>
          </a:p>
        </p:txBody>
      </p:sp>
      <p:sp>
        <p:nvSpPr>
          <p:cNvPr id="3" name="Content Placeholder 2"/>
          <p:cNvSpPr>
            <a:spLocks noGrp="1"/>
          </p:cNvSpPr>
          <p:nvPr>
            <p:ph idx="1"/>
          </p:nvPr>
        </p:nvSpPr>
        <p:spPr/>
        <p:txBody>
          <a:bodyPr>
            <a:normAutofit/>
          </a:bodyPr>
          <a:lstStyle/>
          <a:p>
            <a:pPr marL="82296" indent="0">
              <a:buNone/>
            </a:pPr>
            <a:r>
              <a:rPr lang="ru-RU" sz="1800" dirty="0" smtClean="0"/>
              <a:t>Типичными </a:t>
            </a:r>
            <a:r>
              <a:rPr lang="ru-RU" sz="1800" dirty="0"/>
              <a:t>примерами нарушения принципа «открыт/закрыт» являются </a:t>
            </a:r>
            <a:r>
              <a:rPr lang="ru-RU" sz="1800" dirty="0" smtClean="0"/>
              <a:t>следующие</a:t>
            </a:r>
            <a:r>
              <a:rPr lang="ru-RU" sz="1800" dirty="0"/>
              <a:t>. </a:t>
            </a:r>
          </a:p>
          <a:p>
            <a:r>
              <a:rPr lang="ru-RU" sz="1800" b="1" dirty="0" err="1" smtClean="0"/>
              <a:t>Интерфеи</a:t>
            </a:r>
            <a:r>
              <a:rPr lang="ru-RU" sz="1800" b="1" dirty="0" err="1"/>
              <a:t>̆с</a:t>
            </a:r>
            <a:r>
              <a:rPr lang="ru-RU" sz="1800" b="1" dirty="0"/>
              <a:t> класса является нестабильным. </a:t>
            </a:r>
            <a:r>
              <a:rPr lang="ru-RU" sz="1800" dirty="0"/>
              <a:t>Постоянные изменения </a:t>
            </a:r>
            <a:r>
              <a:rPr lang="ru-RU" sz="1800" dirty="0" err="1"/>
              <a:t>интерфеи</a:t>
            </a:r>
            <a:r>
              <a:rPr lang="ru-RU" sz="1800" dirty="0" err="1" smtClean="0"/>
              <a:t>̆са</a:t>
            </a:r>
            <a:r>
              <a:rPr lang="ru-RU" sz="1800" dirty="0" smtClean="0"/>
              <a:t> </a:t>
            </a:r>
            <a:r>
              <a:rPr lang="ru-RU" sz="1800" dirty="0"/>
              <a:t>класса, используемого во множестве мест, приводят к постоянным </a:t>
            </a:r>
            <a:r>
              <a:rPr lang="ru-RU" sz="1800" dirty="0" smtClean="0"/>
              <a:t>изменениям </a:t>
            </a:r>
            <a:r>
              <a:rPr lang="ru-RU" sz="1800" dirty="0"/>
              <a:t>во многих частях системы. </a:t>
            </a:r>
          </a:p>
          <a:p>
            <a:r>
              <a:rPr lang="ru-RU" sz="1800" b="1" dirty="0" smtClean="0"/>
              <a:t>«</a:t>
            </a:r>
            <a:r>
              <a:rPr lang="ru-RU" sz="1800" b="1" dirty="0"/>
              <a:t>Размазывание» информации об иерархии типов. </a:t>
            </a:r>
            <a:r>
              <a:rPr lang="ru-RU" sz="1800" dirty="0"/>
              <a:t>В коде постоянно </a:t>
            </a:r>
            <a:r>
              <a:rPr lang="ru-RU" sz="1800" dirty="0" smtClean="0"/>
              <a:t>используются понижающие </a:t>
            </a:r>
            <a:r>
              <a:rPr lang="ru-RU" sz="1800" dirty="0"/>
              <a:t>приведения типов (</a:t>
            </a:r>
            <a:r>
              <a:rPr lang="ru-RU" sz="1800" dirty="0" err="1"/>
              <a:t>downcasting</a:t>
            </a:r>
            <a:r>
              <a:rPr lang="ru-RU" sz="1800" dirty="0"/>
              <a:t>), что «размазывает» </a:t>
            </a:r>
            <a:r>
              <a:rPr lang="ru-RU" sz="1800" dirty="0" smtClean="0"/>
              <a:t>информацию </a:t>
            </a:r>
            <a:r>
              <a:rPr lang="ru-RU" sz="1800" dirty="0"/>
              <a:t>об иерархии типов по коду приложения. Это затрудняет добавление новых типов и усложняет понимание текущего решения. </a:t>
            </a:r>
          </a:p>
          <a:p>
            <a:endParaRPr lang="en-US" sz="1800"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830539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762000"/>
            <a:ext cx="8229600" cy="704851"/>
          </a:xfrm>
        </p:spPr>
        <p:txBody>
          <a:bodyPr/>
          <a:lstStyle/>
          <a:p>
            <a:pPr eaLnBrk="1" hangingPunct="1"/>
            <a:r>
              <a:rPr lang="en-US" sz="4000" smtClean="0"/>
              <a:t>LSP</a:t>
            </a:r>
            <a:r>
              <a:rPr lang="ru-RU" sz="4000" smtClean="0"/>
              <a:t>:</a:t>
            </a:r>
            <a:r>
              <a:rPr lang="en-US" sz="4000" smtClean="0"/>
              <a:t> Liskov Substitution Principle</a:t>
            </a:r>
          </a:p>
        </p:txBody>
      </p:sp>
      <p:pic>
        <p:nvPicPr>
          <p:cNvPr id="31747" name="Picture 2" descr="http://blackbeltreview.files.wordpress.com/2009/12/liskovsubtitutionprinciple_52bb51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00"/>
            <a:ext cx="59055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sp>
        <p:nvSpPr>
          <p:cNvPr id="3" name="Content Placeholder 2"/>
          <p:cNvSpPr>
            <a:spLocks noGrp="1"/>
          </p:cNvSpPr>
          <p:nvPr>
            <p:ph idx="1"/>
          </p:nvPr>
        </p:nvSpPr>
        <p:spPr>
          <a:xfrm>
            <a:off x="457200" y="1676400"/>
            <a:ext cx="8229600" cy="4724400"/>
          </a:xfrm>
        </p:spPr>
        <p:txBody>
          <a:bodyPr>
            <a:normAutofit/>
          </a:bodyPr>
          <a:lstStyle/>
          <a:p>
            <a:pPr algn="just"/>
            <a:r>
              <a:rPr lang="ru-RU" sz="2000" dirty="0"/>
              <a:t>«</a:t>
            </a:r>
            <a:r>
              <a:rPr lang="ru-RU" sz="2000" i="1" dirty="0"/>
              <a:t>Должна быть возможность вместо базового типа подставить </a:t>
            </a:r>
            <a:r>
              <a:rPr lang="ru-RU" sz="2000" i="1" dirty="0" err="1"/>
              <a:t>любои</a:t>
            </a:r>
            <a:r>
              <a:rPr lang="ru-RU" sz="2000" i="1" dirty="0"/>
              <a:t>̆ его подтип» </a:t>
            </a:r>
            <a:r>
              <a:rPr lang="ru-RU" sz="2000" dirty="0"/>
              <a:t>(</a:t>
            </a:r>
            <a:r>
              <a:rPr lang="ru-RU" sz="2000" i="1" dirty="0"/>
              <a:t>Мартин Р. </a:t>
            </a:r>
            <a:r>
              <a:rPr lang="ru-RU" sz="2000" dirty="0"/>
              <a:t>Принципы, паттерны и практики </a:t>
            </a:r>
            <a:r>
              <a:rPr lang="ru-RU" sz="2000" dirty="0" err="1"/>
              <a:t>гибкои</a:t>
            </a:r>
            <a:r>
              <a:rPr lang="ru-RU" sz="2000" dirty="0"/>
              <a:t>̆ разработки. — 2006). </a:t>
            </a:r>
          </a:p>
          <a:p>
            <a:pPr marL="0" indent="0" algn="just" eaLnBrk="1" fontAlgn="auto" hangingPunct="1">
              <a:spcAft>
                <a:spcPts val="0"/>
              </a:spcAft>
              <a:buClr>
                <a:schemeClr val="accent3"/>
              </a:buClr>
              <a:buFont typeface="Wingdings 2"/>
              <a:buChar char=""/>
              <a:defRPr/>
            </a:pPr>
            <a:endParaRPr lang="ru-RU" sz="2000" i="1" dirty="0" smtClean="0">
              <a:latin typeface="+mj-lt"/>
            </a:endParaRPr>
          </a:p>
          <a:p>
            <a:pPr algn="just"/>
            <a:r>
              <a:rPr lang="ru-RU" sz="2000" i="1" dirty="0"/>
              <a:t>«...Если для каждого объекта o1 типа </a:t>
            </a:r>
            <a:r>
              <a:rPr lang="ru-RU" sz="2000" i="1" dirty="0" err="1"/>
              <a:t>S</a:t>
            </a:r>
            <a:r>
              <a:rPr lang="ru-RU" sz="2000" i="1" dirty="0"/>
              <a:t> существует объект o2 типа </a:t>
            </a:r>
            <a:r>
              <a:rPr lang="ru-RU" sz="2000" i="1" dirty="0" err="1"/>
              <a:t>T</a:t>
            </a:r>
            <a:r>
              <a:rPr lang="ru-RU" sz="2000" i="1" dirty="0"/>
              <a:t> </a:t>
            </a:r>
            <a:r>
              <a:rPr lang="ru-RU" sz="2000" i="1" dirty="0" err="1"/>
              <a:t>такои</a:t>
            </a:r>
            <a:r>
              <a:rPr lang="ru-RU" sz="2000" i="1" dirty="0"/>
              <a:t>̆, что для всех программ </a:t>
            </a:r>
            <a:r>
              <a:rPr lang="ru-RU" sz="2000" i="1" dirty="0" err="1"/>
              <a:t>P</a:t>
            </a:r>
            <a:r>
              <a:rPr lang="ru-RU" sz="2000" i="1" dirty="0"/>
              <a:t>, определенных в терминах </a:t>
            </a:r>
            <a:r>
              <a:rPr lang="ru-RU" sz="2000" i="1" dirty="0" err="1"/>
              <a:t>T</a:t>
            </a:r>
            <a:r>
              <a:rPr lang="ru-RU" sz="2000" i="1" dirty="0"/>
              <a:t>, поведение </a:t>
            </a:r>
            <a:r>
              <a:rPr lang="ru-RU" sz="2000" i="1" dirty="0" err="1"/>
              <a:t>P</a:t>
            </a:r>
            <a:r>
              <a:rPr lang="ru-RU" sz="2000" i="1" dirty="0"/>
              <a:t> не изменяется при замене o2 на o1, то </a:t>
            </a:r>
            <a:r>
              <a:rPr lang="ru-RU" sz="2000" i="1" dirty="0" err="1"/>
              <a:t>S</a:t>
            </a:r>
            <a:r>
              <a:rPr lang="ru-RU" sz="2000" i="1" dirty="0"/>
              <a:t> является подтипом (</a:t>
            </a:r>
            <a:r>
              <a:rPr lang="ru-RU" sz="2000" i="1" dirty="0" err="1"/>
              <a:t>subtype</a:t>
            </a:r>
            <a:r>
              <a:rPr lang="ru-RU" sz="2000" i="1" dirty="0"/>
              <a:t>) для </a:t>
            </a:r>
            <a:r>
              <a:rPr lang="ru-RU" sz="2000" i="1" dirty="0" err="1"/>
              <a:t>T</a:t>
            </a:r>
            <a:r>
              <a:rPr lang="ru-RU" sz="2000" i="1" dirty="0"/>
              <a:t>» </a:t>
            </a:r>
            <a:r>
              <a:rPr lang="ru-RU" sz="2000" dirty="0"/>
              <a:t>(</a:t>
            </a:r>
            <a:r>
              <a:rPr lang="ru-RU" sz="2000" i="1" dirty="0"/>
              <a:t>Лисков Б. </a:t>
            </a:r>
            <a:r>
              <a:rPr lang="ru-RU" sz="2000" dirty="0"/>
              <a:t>Абстракция данных и иерархия. — 1988). </a:t>
            </a:r>
            <a:endParaRPr lang="ru-RU" sz="2000" dirty="0" smtClean="0"/>
          </a:p>
          <a:p>
            <a:pPr algn="just"/>
            <a:endParaRPr lang="ru-RU" sz="2000" dirty="0" smtClean="0"/>
          </a:p>
          <a:p>
            <a:pPr algn="just"/>
            <a:r>
              <a:rPr lang="ru-RU" sz="2000" i="1" dirty="0" smtClean="0"/>
              <a:t>«...</a:t>
            </a:r>
            <a:r>
              <a:rPr lang="ru-RU" sz="2000" i="1" dirty="0"/>
              <a:t> Должна существовать </a:t>
            </a:r>
            <a:r>
              <a:rPr lang="ru-RU" sz="2000" i="1" dirty="0" smtClean="0"/>
              <a:t>возможность </a:t>
            </a:r>
            <a:r>
              <a:rPr lang="ru-RU" sz="2000" i="1" dirty="0"/>
              <a:t>использовать объекты производного класса вместо объектов базового класса. Это значит, что объекты производного класса должны вести себя согласованно, согласно контракту базового класса </a:t>
            </a:r>
            <a:r>
              <a:rPr lang="ru-RU" sz="2000" i="1" dirty="0" smtClean="0"/>
              <a:t>» </a:t>
            </a:r>
            <a:r>
              <a:rPr lang="ru-RU" sz="2000" dirty="0" smtClean="0"/>
              <a:t>(Уорд </a:t>
            </a:r>
            <a:r>
              <a:rPr lang="ru-RU" sz="2000" dirty="0" err="1" smtClean="0"/>
              <a:t>Каннингем</a:t>
            </a:r>
            <a:r>
              <a:rPr lang="ru-RU" sz="2000" dirty="0" smtClean="0"/>
              <a:t>). </a:t>
            </a:r>
            <a:endParaRPr lang="ru-RU" sz="2000" dirty="0"/>
          </a:p>
        </p:txBody>
      </p:sp>
      <p:sp>
        <p:nvSpPr>
          <p:cNvPr id="6" name="Rectangle 5"/>
          <p:cNvSpPr/>
          <p:nvPr/>
        </p:nvSpPr>
        <p:spPr>
          <a:xfrm>
            <a:off x="2286000" y="2551837"/>
            <a:ext cx="4572000" cy="369332"/>
          </a:xfrm>
          <a:prstGeom prst="rect">
            <a:avLst/>
          </a:prstGeom>
        </p:spPr>
        <p:txBody>
          <a:bodyPr>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lid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2"/>
            <a:ext cx="7239000" cy="57940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3045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sp>
        <p:nvSpPr>
          <p:cNvPr id="3" name="Content Placeholder 2"/>
          <p:cNvSpPr>
            <a:spLocks noGrp="1"/>
          </p:cNvSpPr>
          <p:nvPr>
            <p:ph idx="1"/>
          </p:nvPr>
        </p:nvSpPr>
        <p:spPr>
          <a:xfrm>
            <a:off x="457200" y="1676400"/>
            <a:ext cx="8229600" cy="4724400"/>
          </a:xfrm>
        </p:spPr>
        <p:txBody>
          <a:bodyPr>
            <a:normAutofit/>
          </a:bodyPr>
          <a:lstStyle/>
          <a:p>
            <a:pPr marL="0" indent="0" eaLnBrk="1" fontAlgn="auto" hangingPunct="1">
              <a:spcAft>
                <a:spcPts val="0"/>
              </a:spcAft>
              <a:buClr>
                <a:schemeClr val="accent3"/>
              </a:buClr>
              <a:buFont typeface="Wingdings 2"/>
              <a:buNone/>
              <a:defRPr/>
            </a:pPr>
            <a:r>
              <a:rPr lang="ru-RU" sz="2000" i="1" smtClean="0">
                <a:latin typeface="+mj-lt"/>
              </a:rPr>
              <a:t>1. Подтипы </a:t>
            </a:r>
            <a:r>
              <a:rPr lang="ru-RU" sz="2000" i="1" dirty="0" smtClean="0">
                <a:latin typeface="+mj-lt"/>
              </a:rPr>
              <a:t>должны быть заменяемыми их исходными типами.</a:t>
            </a:r>
          </a:p>
          <a:p>
            <a:pPr marL="0" indent="0" eaLnBrk="1" fontAlgn="auto" hangingPunct="1">
              <a:spcAft>
                <a:spcPts val="0"/>
              </a:spcAft>
              <a:buClr>
                <a:schemeClr val="accent3"/>
              </a:buClr>
              <a:buFont typeface="Wingdings 2"/>
              <a:buNone/>
              <a:defRPr/>
            </a:pPr>
            <a:r>
              <a:rPr lang="ru-RU" sz="2000" i="1" dirty="0" smtClean="0">
                <a:latin typeface="+mj-lt"/>
              </a:rPr>
              <a:t>2. Наследники должны соблюдать контракт предка</a:t>
            </a: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Цель:</a:t>
            </a:r>
          </a:p>
          <a:p>
            <a:pPr marL="274320" indent="-274320" eaLnBrk="1" fontAlgn="auto" hangingPunct="1">
              <a:spcAft>
                <a:spcPts val="0"/>
              </a:spcAft>
              <a:buClr>
                <a:schemeClr val="accent3"/>
              </a:buClr>
              <a:buFont typeface="Wingdings 2"/>
              <a:buChar char=""/>
              <a:defRPr/>
            </a:pPr>
            <a:r>
              <a:rPr lang="ru-RU" sz="2000" dirty="0" smtClean="0">
                <a:latin typeface="+mj-lt"/>
              </a:rPr>
              <a:t>избежать побочных эффектов и ошибок в существующем коде, работающем с базовыми классами, при добавлении наследников</a:t>
            </a:r>
          </a:p>
          <a:p>
            <a:pPr marL="274320" indent="-274320" eaLnBrk="1" fontAlgn="auto" hangingPunct="1">
              <a:spcAft>
                <a:spcPts val="0"/>
              </a:spcAft>
              <a:buClr>
                <a:schemeClr val="accent3"/>
              </a:buClr>
              <a:buFont typeface="Wingdings 2"/>
              <a:buChar char=""/>
              <a:defRPr/>
            </a:pPr>
            <a:r>
              <a:rPr lang="ru-RU" sz="2000" dirty="0" smtClean="0">
                <a:latin typeface="+mj-lt"/>
              </a:rPr>
              <a:t>строить правильные иерархии наследования</a:t>
            </a:r>
          </a:p>
          <a:p>
            <a:pPr marL="274320" indent="-274320" eaLnBrk="1" fontAlgn="auto" hangingPunct="1">
              <a:spcAft>
                <a:spcPts val="0"/>
              </a:spcAft>
              <a:buClr>
                <a:schemeClr val="accent3"/>
              </a:buClr>
              <a:buFont typeface="Wingdings 2"/>
              <a:buChar char=""/>
              <a:defRPr/>
            </a:pPr>
            <a:endParaRPr lang="ru-RU" sz="2000"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000" dirty="0" smtClean="0">
                <a:latin typeface="+mj-lt"/>
              </a:rPr>
              <a:t>правильное наследование классов</a:t>
            </a:r>
            <a:endParaRPr lang="en-US" sz="2000" dirty="0" smtClean="0">
              <a:latin typeface="+mj-lt"/>
            </a:endParaRPr>
          </a:p>
          <a:p>
            <a:pPr marL="274320" indent="-274320" eaLnBrk="1" fontAlgn="auto" hangingPunct="1">
              <a:spcAft>
                <a:spcPts val="0"/>
              </a:spcAft>
              <a:buClr>
                <a:schemeClr val="accent3"/>
              </a:buClr>
              <a:buFont typeface="Wingdings 2"/>
              <a:buChar char=""/>
              <a:defRPr/>
            </a:pPr>
            <a:endParaRPr lang="en-US" sz="2000" dirty="0"/>
          </a:p>
        </p:txBody>
      </p:sp>
      <p:sp>
        <p:nvSpPr>
          <p:cNvPr id="6" name="Rectangle 5"/>
          <p:cNvSpPr/>
          <p:nvPr/>
        </p:nvSpPr>
        <p:spPr>
          <a:xfrm>
            <a:off x="2286000" y="255183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99411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704851"/>
          </a:xfrm>
        </p:spPr>
        <p:txBody>
          <a:bodyPr/>
          <a:lstStyle/>
          <a:p>
            <a:pPr eaLnBrk="1" hangingPunct="1"/>
            <a:r>
              <a:rPr lang="en-US" sz="4000" dirty="0" smtClean="0"/>
              <a:t>LSP</a:t>
            </a:r>
            <a:r>
              <a:rPr lang="ru-RU" sz="4000" dirty="0" smtClean="0"/>
              <a:t>:</a:t>
            </a:r>
            <a:r>
              <a:rPr lang="en-US" sz="4000" dirty="0" smtClean="0"/>
              <a:t> </a:t>
            </a:r>
            <a:r>
              <a:rPr lang="en-US" sz="4000" dirty="0" err="1" smtClean="0"/>
              <a:t>Liskov</a:t>
            </a:r>
            <a:r>
              <a:rPr lang="en-US" sz="4000" dirty="0" smtClean="0"/>
              <a:t> Substitution Principle</a:t>
            </a:r>
          </a:p>
        </p:txBody>
      </p:sp>
      <p:pic>
        <p:nvPicPr>
          <p:cNvPr id="5" name="Content Placeholder 4"/>
          <p:cNvPicPr>
            <a:picLocks noGrp="1" noChangeAspect="1"/>
          </p:cNvPicPr>
          <p:nvPr>
            <p:ph idx="1"/>
          </p:nvPr>
        </p:nvPicPr>
        <p:blipFill>
          <a:blip r:embed="rId3"/>
          <a:stretch>
            <a:fillRect/>
          </a:stretch>
        </p:blipFill>
        <p:spPr>
          <a:xfrm>
            <a:off x="4733208" y="1600201"/>
            <a:ext cx="3496392" cy="3740764"/>
          </a:xfrm>
          <a:prstGeom prst="rect">
            <a:avLst/>
          </a:prstGeom>
        </p:spPr>
      </p:pic>
      <p:sp>
        <p:nvSpPr>
          <p:cNvPr id="9" name="Rectangle 8"/>
          <p:cNvSpPr/>
          <p:nvPr/>
        </p:nvSpPr>
        <p:spPr>
          <a:xfrm>
            <a:off x="1066800" y="1887062"/>
            <a:ext cx="4572000" cy="923330"/>
          </a:xfrm>
          <a:prstGeom prst="rect">
            <a:avLst/>
          </a:prstGeom>
        </p:spPr>
        <p:txBody>
          <a:bodyPr>
            <a:spAutoFit/>
          </a:bodyPr>
          <a:lstStyle/>
          <a:p>
            <a:r>
              <a:rPr lang="ru-RU" b="1" dirty="0">
                <a:latin typeface="PetersburgC" charset="0"/>
              </a:rPr>
              <a:t>Контракт прямоугольника </a:t>
            </a:r>
            <a:r>
              <a:rPr lang="ru-RU" dirty="0">
                <a:latin typeface="PetersburgC" charset="0"/>
              </a:rPr>
              <a:t>(инвариант): ширина и высота положительны</a:t>
            </a:r>
            <a:r>
              <a:rPr lang="ru-RU" dirty="0" smtClean="0">
                <a:latin typeface="PetersburgC" charset="0"/>
              </a:rPr>
              <a:t>.</a:t>
            </a:r>
            <a:endParaRPr lang="ru-RU" dirty="0"/>
          </a:p>
        </p:txBody>
      </p:sp>
      <p:sp>
        <p:nvSpPr>
          <p:cNvPr id="11" name="Rectangle 10"/>
          <p:cNvSpPr/>
          <p:nvPr/>
        </p:nvSpPr>
        <p:spPr>
          <a:xfrm>
            <a:off x="1066800" y="4014257"/>
            <a:ext cx="4572000" cy="923330"/>
          </a:xfrm>
          <a:prstGeom prst="rect">
            <a:avLst/>
          </a:prstGeom>
        </p:spPr>
        <p:txBody>
          <a:bodyPr>
            <a:spAutoFit/>
          </a:bodyPr>
          <a:lstStyle/>
          <a:p>
            <a:r>
              <a:rPr lang="ru-RU" b="1" dirty="0" smtClean="0">
                <a:latin typeface="PetersburgC" charset="0"/>
              </a:rPr>
              <a:t>Контракт </a:t>
            </a:r>
            <a:r>
              <a:rPr lang="ru-RU" b="1" dirty="0">
                <a:latin typeface="PetersburgC" charset="0"/>
              </a:rPr>
              <a:t>квадрата </a:t>
            </a:r>
            <a:r>
              <a:rPr lang="ru-RU" dirty="0">
                <a:latin typeface="PetersburgC" charset="0"/>
              </a:rPr>
              <a:t>(инвариант): ширина и высота положительны, ширина и высота равны. </a:t>
            </a:r>
            <a:endParaRPr lang="ru-RU" dirty="0"/>
          </a:p>
        </p:txBody>
      </p:sp>
      <p:sp>
        <p:nvSpPr>
          <p:cNvPr id="10" name="Rectangle 9"/>
          <p:cNvSpPr/>
          <p:nvPr/>
        </p:nvSpPr>
        <p:spPr>
          <a:xfrm>
            <a:off x="1143000" y="5470795"/>
            <a:ext cx="8077200" cy="923330"/>
          </a:xfrm>
          <a:prstGeom prst="rect">
            <a:avLst/>
          </a:prstGeom>
        </p:spPr>
        <p:txBody>
          <a:bodyPr wrap="square">
            <a:spAutoFit/>
          </a:bodyPr>
          <a:lstStyle/>
          <a:p>
            <a:r>
              <a:rPr lang="ru-RU" b="1" dirty="0">
                <a:solidFill>
                  <a:srgbClr val="222222"/>
                </a:solidFill>
              </a:rPr>
              <a:t>Инвариант класса </a:t>
            </a:r>
            <a:r>
              <a:rPr lang="ru-RU" dirty="0">
                <a:solidFill>
                  <a:srgbClr val="222222"/>
                </a:solidFill>
              </a:rPr>
              <a:t>— это утверждение, которое (должно быть) истинно применительно к любому объекту данного класса в любой момент времени (за исключением переходных процессов в методах объекта).</a:t>
            </a:r>
            <a:endParaRPr lang="en-US" dirty="0"/>
          </a:p>
        </p:txBody>
      </p:sp>
    </p:spTree>
    <p:extLst>
      <p:ext uri="{BB962C8B-B14F-4D97-AF65-F5344CB8AC3E}">
        <p14:creationId xmlns:p14="http://schemas.microsoft.com/office/powerpoint/2010/main" val="45433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685800"/>
            <a:ext cx="8229600" cy="704851"/>
          </a:xfrm>
        </p:spPr>
        <p:txBody>
          <a:bodyPr/>
          <a:lstStyle/>
          <a:p>
            <a:pPr eaLnBrk="1" hangingPunct="1"/>
            <a:r>
              <a:rPr lang="en-US" sz="4000" dirty="0" smtClean="0"/>
              <a:t>LSP</a:t>
            </a:r>
            <a:r>
              <a:rPr lang="ru-RU" sz="4000" dirty="0" smtClean="0"/>
              <a:t>:</a:t>
            </a:r>
            <a:r>
              <a:rPr lang="en-US" sz="4000" dirty="0" smtClean="0"/>
              <a:t> </a:t>
            </a:r>
            <a:r>
              <a:rPr lang="ru-RU" sz="4000" dirty="0" smtClean="0"/>
              <a:t>неправильный вариант</a:t>
            </a:r>
            <a:endParaRPr lang="en-US" sz="4000" dirty="0" smtClean="0"/>
          </a:p>
        </p:txBody>
      </p:sp>
      <p:sp>
        <p:nvSpPr>
          <p:cNvPr id="32771" name="Rectangle 6"/>
          <p:cNvSpPr>
            <a:spLocks noChangeArrowheads="1"/>
          </p:cNvSpPr>
          <p:nvPr/>
        </p:nvSpPr>
        <p:spPr bwMode="auto">
          <a:xfrm>
            <a:off x="457200" y="1295400"/>
            <a:ext cx="7239000" cy="56938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300" dirty="0">
                <a:latin typeface="Consolas" pitchFamily="49" charset="0"/>
                <a:cs typeface="Consolas" pitchFamily="49" charset="0"/>
              </a:rPr>
              <a:t>class Rectangle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public virtual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Width { get; set; }</a:t>
            </a:r>
          </a:p>
          <a:p>
            <a:r>
              <a:rPr lang="en-US" sz="1300" dirty="0">
                <a:latin typeface="Consolas" pitchFamily="49" charset="0"/>
                <a:cs typeface="Consolas" pitchFamily="49" charset="0"/>
              </a:rPr>
              <a:t>    public virtual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Height { get; set; }</a:t>
            </a:r>
          </a:p>
          <a:p>
            <a:r>
              <a:rPr lang="en-US" sz="1300" dirty="0">
                <a:latin typeface="Consolas" pitchFamily="49" charset="0"/>
                <a:cs typeface="Consolas" pitchFamily="49" charset="0"/>
              </a:rPr>
              <a:t>    public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a:t>
            </a:r>
            <a:r>
              <a:rPr lang="en-US" sz="1300" dirty="0" err="1">
                <a:latin typeface="Consolas" pitchFamily="49" charset="0"/>
                <a:cs typeface="Consolas" pitchFamily="49" charset="0"/>
              </a:rPr>
              <a:t>CalculateArea</a:t>
            </a:r>
            <a:r>
              <a:rPr lang="en-US" sz="1300" dirty="0">
                <a:latin typeface="Consolas" pitchFamily="49" charset="0"/>
                <a:cs typeface="Consolas" pitchFamily="49" charset="0"/>
              </a:rPr>
              <a:t>() </a:t>
            </a:r>
            <a:r>
              <a:rPr lang="en-US" sz="1300" dirty="0" smtClean="0">
                <a:latin typeface="Consolas" pitchFamily="49" charset="0"/>
                <a:cs typeface="Consolas" pitchFamily="49" charset="0"/>
              </a:rPr>
              <a:t>{</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return </a:t>
            </a:r>
            <a:r>
              <a:rPr lang="en-US" sz="1300" dirty="0">
                <a:solidFill>
                  <a:srgbClr val="FF0000"/>
                </a:solidFill>
                <a:latin typeface="Consolas" pitchFamily="49" charset="0"/>
                <a:cs typeface="Consolas" pitchFamily="49" charset="0"/>
              </a:rPr>
              <a:t>Width * Height</a:t>
            </a:r>
            <a:r>
              <a:rPr lang="en-US" sz="1300" dirty="0" smtClean="0">
                <a:latin typeface="Consolas" pitchFamily="49" charset="0"/>
                <a:cs typeface="Consolas" pitchFamily="49" charset="0"/>
              </a:rPr>
              <a:t>;</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smtClean="0">
                <a:latin typeface="Consolas" pitchFamily="49" charset="0"/>
                <a:cs typeface="Consolas" pitchFamily="49" charset="0"/>
              </a:rPr>
              <a:t>}</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class </a:t>
            </a:r>
            <a:r>
              <a:rPr lang="en-US" sz="1300" dirty="0">
                <a:latin typeface="Consolas" pitchFamily="49" charset="0"/>
                <a:cs typeface="Consolas" pitchFamily="49" charset="0"/>
              </a:rPr>
              <a:t>Square : Rectangle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public override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Height </a:t>
            </a:r>
            <a:endParaRPr lang="ru-RU" sz="1300" dirty="0" smtClean="0">
              <a:latin typeface="Consolas" pitchFamily="49" charset="0"/>
              <a:cs typeface="Consolas" pitchFamily="49" charset="0"/>
            </a:endParaRPr>
          </a:p>
          <a:p>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get { return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a:t>
            </a:r>
          </a:p>
          <a:p>
            <a:r>
              <a:rPr lang="en-US" sz="1300" dirty="0">
                <a:latin typeface="Consolas" pitchFamily="49" charset="0"/>
                <a:cs typeface="Consolas" pitchFamily="49" charset="0"/>
              </a:rPr>
              <a:t>        set {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 value;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 value; }</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    public override </a:t>
            </a:r>
            <a:r>
              <a:rPr lang="en-US" sz="1300" dirty="0" err="1">
                <a:latin typeface="Consolas" pitchFamily="49" charset="0"/>
                <a:cs typeface="Consolas" pitchFamily="49" charset="0"/>
              </a:rPr>
              <a:t>int</a:t>
            </a:r>
            <a:r>
              <a:rPr lang="en-US" sz="1300" dirty="0">
                <a:latin typeface="Consolas" pitchFamily="49" charset="0"/>
                <a:cs typeface="Consolas" pitchFamily="49" charset="0"/>
              </a:rPr>
              <a:t> Width </a:t>
            </a:r>
            <a:endParaRPr lang="ru-RU" sz="1300" dirty="0" smtClean="0">
              <a:latin typeface="Consolas" pitchFamily="49" charset="0"/>
              <a:cs typeface="Consolas" pitchFamily="49" charset="0"/>
            </a:endParaRPr>
          </a:p>
          <a:p>
            <a:r>
              <a:rPr lang="ru-RU" sz="1300" dirty="0">
                <a:latin typeface="Consolas" pitchFamily="49" charset="0"/>
                <a:cs typeface="Consolas" pitchFamily="49" charset="0"/>
              </a:rPr>
              <a:t> </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get { return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a:t>
            </a:r>
          </a:p>
          <a:p>
            <a:r>
              <a:rPr lang="en-US" sz="1300" dirty="0">
                <a:latin typeface="Consolas" pitchFamily="49" charset="0"/>
                <a:cs typeface="Consolas" pitchFamily="49" charset="0"/>
              </a:rPr>
              <a:t>        set { </a:t>
            </a:r>
            <a:r>
              <a:rPr lang="en-US" sz="1300" dirty="0" err="1">
                <a:latin typeface="Consolas" pitchFamily="49" charset="0"/>
                <a:cs typeface="Consolas" pitchFamily="49" charset="0"/>
              </a:rPr>
              <a:t>base.Width</a:t>
            </a:r>
            <a:r>
              <a:rPr lang="en-US" sz="1300" dirty="0">
                <a:latin typeface="Consolas" pitchFamily="49" charset="0"/>
                <a:cs typeface="Consolas" pitchFamily="49" charset="0"/>
              </a:rPr>
              <a:t> = value; </a:t>
            </a:r>
            <a:r>
              <a:rPr lang="en-US" sz="1300" dirty="0" err="1">
                <a:latin typeface="Consolas" pitchFamily="49" charset="0"/>
                <a:cs typeface="Consolas" pitchFamily="49" charset="0"/>
              </a:rPr>
              <a:t>base.Height</a:t>
            </a:r>
            <a:r>
              <a:rPr lang="en-US" sz="1300" dirty="0">
                <a:latin typeface="Consolas" pitchFamily="49" charset="0"/>
                <a:cs typeface="Consolas" pitchFamily="49" charset="0"/>
              </a:rPr>
              <a:t> = value; }</a:t>
            </a:r>
          </a:p>
          <a:p>
            <a:r>
              <a:rPr lang="en-US" sz="1300" dirty="0">
                <a:latin typeface="Consolas" pitchFamily="49" charset="0"/>
                <a:cs typeface="Consolas" pitchFamily="49" charset="0"/>
              </a:rPr>
              <a:t>    }</a:t>
            </a:r>
          </a:p>
          <a:p>
            <a:r>
              <a:rPr lang="en-US" sz="1300" dirty="0">
                <a:latin typeface="Consolas" pitchFamily="49" charset="0"/>
                <a:cs typeface="Consolas" pitchFamily="49" charset="0"/>
              </a:rPr>
              <a:t>}</a:t>
            </a:r>
          </a:p>
          <a:p>
            <a:r>
              <a:rPr lang="en-US" sz="1300" dirty="0" smtClean="0">
                <a:latin typeface="Consolas" pitchFamily="49" charset="0"/>
                <a:cs typeface="Consolas" pitchFamily="49" charset="0"/>
              </a:rPr>
              <a:t>class </a:t>
            </a:r>
            <a:r>
              <a:rPr lang="en-US" sz="1300" dirty="0">
                <a:latin typeface="Consolas" pitchFamily="49" charset="0"/>
                <a:cs typeface="Consolas" pitchFamily="49" charset="0"/>
              </a:rPr>
              <a:t>Program </a:t>
            </a:r>
            <a:endParaRPr lang="ru-RU" sz="1300" dirty="0" smtClean="0">
              <a:latin typeface="Consolas" pitchFamily="49" charset="0"/>
              <a:cs typeface="Consolas" pitchFamily="49" charset="0"/>
            </a:endParaRPr>
          </a:p>
          <a:p>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static void Main() </a:t>
            </a:r>
            <a:endParaRPr lang="ru-RU" sz="1300" dirty="0" smtClean="0">
              <a:latin typeface="Consolas" pitchFamily="49" charset="0"/>
              <a:cs typeface="Consolas" pitchFamily="49" charset="0"/>
            </a:endParaRPr>
          </a:p>
          <a:p>
            <a:r>
              <a:rPr lang="ru-RU" sz="1300" dirty="0">
                <a:latin typeface="Consolas" pitchFamily="49" charset="0"/>
                <a:cs typeface="Consolas" pitchFamily="49" charset="0"/>
              </a:rPr>
              <a:t> </a:t>
            </a:r>
            <a:r>
              <a:rPr lang="ru-RU" sz="1300" dirty="0" smtClean="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        Rectangle r = </a:t>
            </a:r>
            <a:r>
              <a:rPr lang="en-US" sz="1300" dirty="0">
                <a:solidFill>
                  <a:srgbClr val="FF0000"/>
                </a:solidFill>
                <a:latin typeface="Consolas" pitchFamily="49" charset="0"/>
                <a:cs typeface="Consolas" pitchFamily="49" charset="0"/>
              </a:rPr>
              <a:t>new Square()</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r.Width</a:t>
            </a:r>
            <a:r>
              <a:rPr lang="en-US" sz="1300" dirty="0">
                <a:latin typeface="Consolas" pitchFamily="49" charset="0"/>
                <a:cs typeface="Consolas" pitchFamily="49" charset="0"/>
              </a:rPr>
              <a:t> = </a:t>
            </a:r>
            <a:r>
              <a:rPr lang="en-US" sz="1300" dirty="0" smtClean="0">
                <a:latin typeface="Consolas" pitchFamily="49" charset="0"/>
                <a:cs typeface="Consolas" pitchFamily="49" charset="0"/>
              </a:rPr>
              <a:t>3;r.Height </a:t>
            </a:r>
            <a:r>
              <a:rPr lang="en-US" sz="1300" dirty="0">
                <a:latin typeface="Consolas" pitchFamily="49" charset="0"/>
                <a:cs typeface="Consolas" pitchFamily="49" charset="0"/>
              </a:rPr>
              <a:t>= 2;</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Assert.AreEqual</a:t>
            </a:r>
            <a:r>
              <a:rPr lang="en-US" sz="1300" dirty="0">
                <a:latin typeface="Consolas" pitchFamily="49" charset="0"/>
                <a:cs typeface="Consolas" pitchFamily="49" charset="0"/>
              </a:rPr>
              <a:t>(</a:t>
            </a:r>
            <a:r>
              <a:rPr lang="en-US" sz="1300" dirty="0">
                <a:solidFill>
                  <a:srgbClr val="FF0000"/>
                </a:solidFill>
                <a:latin typeface="Consolas" pitchFamily="49" charset="0"/>
                <a:cs typeface="Consolas" pitchFamily="49" charset="0"/>
              </a:rPr>
              <a:t>6, </a:t>
            </a:r>
            <a:r>
              <a:rPr lang="en-US" sz="1300" dirty="0" err="1">
                <a:solidFill>
                  <a:srgbClr val="FF0000"/>
                </a:solidFill>
                <a:latin typeface="Consolas" pitchFamily="49" charset="0"/>
                <a:cs typeface="Consolas" pitchFamily="49" charset="0"/>
              </a:rPr>
              <a:t>r.CalculateArea</a:t>
            </a:r>
            <a:r>
              <a:rPr lang="en-US" sz="1300" dirty="0">
                <a:solidFill>
                  <a:srgbClr val="FF0000"/>
                </a:solidFill>
                <a:latin typeface="Consolas" pitchFamily="49" charset="0"/>
                <a:cs typeface="Consolas" pitchFamily="49" charset="0"/>
              </a:rPr>
              <a:t>()</a:t>
            </a:r>
            <a:r>
              <a:rPr lang="en-US" sz="1300" dirty="0">
                <a:latin typeface="Consolas" pitchFamily="49" charset="0"/>
                <a:cs typeface="Consolas" pitchFamily="49" charset="0"/>
              </a:rPr>
              <a:t>);</a:t>
            </a:r>
          </a:p>
          <a:p>
            <a:r>
              <a:rPr lang="en-US" sz="1300" dirty="0">
                <a:latin typeface="Consolas" pitchFamily="49" charset="0"/>
                <a:cs typeface="Consolas" pitchFamily="49" charset="0"/>
              </a:rPr>
              <a:t>    </a:t>
            </a:r>
            <a:r>
              <a:rPr lang="en-US" sz="1300" dirty="0" smtClean="0">
                <a:latin typeface="Consolas" pitchFamily="49" charset="0"/>
                <a:cs typeface="Consolas" pitchFamily="49" charset="0"/>
              </a:rPr>
              <a:t>}}</a:t>
            </a:r>
            <a:endParaRPr lang="en-US" sz="1300" dirty="0">
              <a:solidFill>
                <a:srgbClr val="FF0000"/>
              </a:solidFill>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685800"/>
            <a:ext cx="8229600" cy="704851"/>
          </a:xfrm>
        </p:spPr>
        <p:txBody>
          <a:bodyPr/>
          <a:lstStyle/>
          <a:p>
            <a:pPr eaLnBrk="1" hangingPunct="1"/>
            <a:r>
              <a:rPr lang="en-US" sz="4000" smtClean="0"/>
              <a:t>LSP</a:t>
            </a:r>
            <a:r>
              <a:rPr lang="ru-RU" sz="4000" smtClean="0"/>
              <a:t>:</a:t>
            </a:r>
            <a:r>
              <a:rPr lang="en-US" sz="4000" smtClean="0"/>
              <a:t> </a:t>
            </a:r>
            <a:r>
              <a:rPr lang="ru-RU" sz="4000" smtClean="0"/>
              <a:t>правильный вариант</a:t>
            </a:r>
            <a:endParaRPr lang="en-US" sz="4000" smtClean="0"/>
          </a:p>
        </p:txBody>
      </p:sp>
      <p:sp>
        <p:nvSpPr>
          <p:cNvPr id="33795" name="Rectangle 3"/>
          <p:cNvSpPr>
            <a:spLocks noChangeArrowheads="1"/>
          </p:cNvSpPr>
          <p:nvPr/>
        </p:nvSpPr>
        <p:spPr bwMode="auto">
          <a:xfrm>
            <a:off x="457200" y="1595441"/>
            <a:ext cx="7239000"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class Rectangle </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IFigure</a:t>
            </a:r>
            <a:r>
              <a:rPr lang="en-US" sz="1400" dirty="0">
                <a:latin typeface="Consolas" pitchFamily="49" charset="0"/>
                <a:cs typeface="Consolas" pitchFamily="49" charset="0"/>
              </a:rPr>
              <a:t> </a:t>
            </a:r>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Width { get; set; }</a:t>
            </a: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Height { get; set; }</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int</a:t>
            </a:r>
            <a:r>
              <a:rPr lang="en-US" sz="1400" dirty="0">
                <a:latin typeface="Consolas" pitchFamily="49" charset="0"/>
                <a:cs typeface="Consolas" pitchFamily="49" charset="0"/>
              </a:rPr>
              <a:t> </a:t>
            </a:r>
            <a:r>
              <a:rPr lang="en-US" sz="1400" dirty="0" err="1">
                <a:latin typeface="Consolas" pitchFamily="49" charset="0"/>
                <a:cs typeface="Consolas" pitchFamily="49" charset="0"/>
              </a:rPr>
              <a:t>CalculateArea</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Width * Height;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class </a:t>
            </a:r>
            <a:r>
              <a:rPr lang="en-US" sz="1400" dirty="0">
                <a:latin typeface="Consolas" pitchFamily="49" charset="0"/>
                <a:cs typeface="Consolas" pitchFamily="49" charset="0"/>
              </a:rPr>
              <a:t>Square </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IFigure</a:t>
            </a:r>
            <a:r>
              <a:rPr lang="en-US" sz="1400" dirty="0">
                <a:latin typeface="Consolas" pitchFamily="49" charset="0"/>
                <a:cs typeface="Consolas" pitchFamily="49" charset="0"/>
              </a:rPr>
              <a:t> </a:t>
            </a:r>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public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a:solidFill>
                  <a:srgbClr val="FF0000"/>
                </a:solidFill>
                <a:latin typeface="Consolas" pitchFamily="49" charset="0"/>
                <a:cs typeface="Consolas" pitchFamily="49" charset="0"/>
              </a:rPr>
              <a:t>Side</a:t>
            </a:r>
            <a:r>
              <a:rPr lang="en-US" sz="1400" dirty="0">
                <a:latin typeface="Consolas" pitchFamily="49" charset="0"/>
                <a:cs typeface="Consolas" pitchFamily="49" charset="0"/>
              </a:rPr>
              <a:t> { get; set; }</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int</a:t>
            </a:r>
            <a:r>
              <a:rPr lang="en-US" sz="1400" dirty="0">
                <a:latin typeface="Consolas" pitchFamily="49" charset="0"/>
                <a:cs typeface="Consolas" pitchFamily="49" charset="0"/>
              </a:rPr>
              <a:t> </a:t>
            </a:r>
            <a:r>
              <a:rPr lang="en-US" sz="1400" dirty="0" err="1">
                <a:latin typeface="Consolas" pitchFamily="49" charset="0"/>
                <a:cs typeface="Consolas" pitchFamily="49" charset="0"/>
              </a:rPr>
              <a:t>CalculateArea</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a:t>
            </a:r>
            <a:r>
              <a:rPr lang="en-US" sz="1400" dirty="0">
                <a:solidFill>
                  <a:srgbClr val="FF0000"/>
                </a:solidFill>
                <a:latin typeface="Consolas" pitchFamily="49" charset="0"/>
                <a:cs typeface="Consolas" pitchFamily="49" charset="0"/>
              </a:rPr>
              <a:t>Side * Side</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class Program {</a:t>
            </a:r>
          </a:p>
          <a:p>
            <a:r>
              <a:rPr lang="en-US" sz="1400" dirty="0">
                <a:latin typeface="Consolas" pitchFamily="49" charset="0"/>
                <a:cs typeface="Consolas" pitchFamily="49" charset="0"/>
              </a:rPr>
              <a:t>    static void Main() {</a:t>
            </a:r>
          </a:p>
          <a:p>
            <a:r>
              <a:rPr lang="en-US" sz="1400" dirty="0">
                <a:latin typeface="Consolas" pitchFamily="49" charset="0"/>
                <a:cs typeface="Consolas" pitchFamily="49" charset="0"/>
              </a:rPr>
              <a:t>        Rectangle r = new Square(); </a:t>
            </a:r>
            <a:r>
              <a:rPr lang="en-US" sz="1400" dirty="0">
                <a:solidFill>
                  <a:srgbClr val="FF0000"/>
                </a:solidFill>
                <a:latin typeface="Consolas" pitchFamily="49" charset="0"/>
                <a:cs typeface="Consolas" pitchFamily="49" charset="0"/>
              </a:rPr>
              <a:t>// fail on compilation</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r.Width</a:t>
            </a:r>
            <a:r>
              <a:rPr lang="en-US" sz="1400" dirty="0">
                <a:latin typeface="Consolas" pitchFamily="49" charset="0"/>
                <a:cs typeface="Consolas" pitchFamily="49" charset="0"/>
              </a:rPr>
              <a:t> = 3;</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r.Height</a:t>
            </a:r>
            <a:r>
              <a:rPr lang="en-US" sz="1400" dirty="0">
                <a:latin typeface="Consolas" pitchFamily="49" charset="0"/>
                <a:cs typeface="Consolas" pitchFamily="49" charset="0"/>
              </a:rPr>
              <a:t> = 2;</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Assert.AreEqual</a:t>
            </a:r>
            <a:r>
              <a:rPr lang="en-US" sz="1400" dirty="0">
                <a:latin typeface="Consolas" pitchFamily="49" charset="0"/>
                <a:cs typeface="Consolas" pitchFamily="49" charset="0"/>
              </a:rPr>
              <a:t>(6, </a:t>
            </a:r>
            <a:r>
              <a:rPr lang="en-US" sz="1400" dirty="0" err="1">
                <a:latin typeface="Consolas" pitchFamily="49" charset="0"/>
                <a:cs typeface="Consolas" pitchFamily="49" charset="0"/>
              </a:rPr>
              <a:t>r.CalculateArea</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a:t>
            </a:r>
            <a:endParaRPr lang="en-US" sz="1400" dirty="0">
              <a:solidFill>
                <a:srgbClr val="FF0000"/>
              </a:solidFill>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LSP</a:t>
            </a:r>
            <a:r>
              <a:rPr lang="ru-RU" sz="4400" dirty="0" smtClean="0"/>
              <a:t> и контракты</a:t>
            </a:r>
            <a:r>
              <a:rPr lang="ru-RU" sz="4000" dirty="0" smtClean="0">
                <a:effectLst/>
              </a:rPr>
              <a:t> </a:t>
            </a:r>
            <a:endParaRPr lang="en-US" dirty="0"/>
          </a:p>
        </p:txBody>
      </p:sp>
      <p:sp>
        <p:nvSpPr>
          <p:cNvPr id="3" name="Content Placeholder 2"/>
          <p:cNvSpPr>
            <a:spLocks noGrp="1"/>
          </p:cNvSpPr>
          <p:nvPr>
            <p:ph idx="1"/>
          </p:nvPr>
        </p:nvSpPr>
        <p:spPr/>
        <p:txBody>
          <a:bodyPr>
            <a:normAutofit/>
          </a:bodyPr>
          <a:lstStyle/>
          <a:p>
            <a:pPr algn="just"/>
            <a:r>
              <a:rPr lang="ru-RU" sz="1800" dirty="0" smtClean="0"/>
              <a:t>Производные классы не должны усиливать предусловия (не должны требовать </a:t>
            </a:r>
            <a:r>
              <a:rPr lang="ru-RU" sz="1800" dirty="0"/>
              <a:t>большего от своих клиентов). </a:t>
            </a:r>
          </a:p>
          <a:p>
            <a:pPr algn="just"/>
            <a:r>
              <a:rPr lang="ru-RU" sz="1800" dirty="0" smtClean="0"/>
              <a:t>Производные классы не должны ослаблять постусловия (должны гарантировать </a:t>
            </a:r>
            <a:r>
              <a:rPr lang="ru-RU" sz="1800" dirty="0"/>
              <a:t>как минимум то же, что и </a:t>
            </a:r>
            <a:r>
              <a:rPr lang="ru-RU" sz="1800" dirty="0" smtClean="0"/>
              <a:t>базовый̆ </a:t>
            </a:r>
            <a:r>
              <a:rPr lang="ru-RU" sz="1800" dirty="0"/>
              <a:t>класс). </a:t>
            </a:r>
          </a:p>
          <a:p>
            <a:pPr algn="just"/>
            <a:r>
              <a:rPr lang="ru-RU" sz="1800" dirty="0" smtClean="0"/>
              <a:t>Производные классы не должны нарушать инварианты базового класса (инварианты </a:t>
            </a:r>
            <a:r>
              <a:rPr lang="ru-RU" sz="1800" dirty="0"/>
              <a:t>базового класса и наследников суммируются). </a:t>
            </a:r>
          </a:p>
          <a:p>
            <a:pPr algn="just"/>
            <a:r>
              <a:rPr lang="ru-RU" sz="1800" dirty="0" smtClean="0"/>
              <a:t>Производные классы недолжны генерировать исключения, не описанные базовым </a:t>
            </a:r>
            <a:r>
              <a:rPr lang="ru-RU" sz="1800" dirty="0"/>
              <a:t>классом.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735079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sz="4400" dirty="0" smtClean="0"/>
              <a:t>Типичные </a:t>
            </a:r>
            <a:r>
              <a:rPr lang="ru-RU" sz="4400" dirty="0"/>
              <a:t>примеры нарушения LSP </a:t>
            </a:r>
            <a:endParaRPr lang="en-US" dirty="0"/>
          </a:p>
        </p:txBody>
      </p:sp>
      <p:sp>
        <p:nvSpPr>
          <p:cNvPr id="3" name="Content Placeholder 2"/>
          <p:cNvSpPr>
            <a:spLocks noGrp="1"/>
          </p:cNvSpPr>
          <p:nvPr>
            <p:ph idx="1"/>
          </p:nvPr>
        </p:nvSpPr>
        <p:spPr/>
        <p:txBody>
          <a:bodyPr>
            <a:normAutofit/>
          </a:bodyPr>
          <a:lstStyle/>
          <a:p>
            <a:pPr algn="just"/>
            <a:r>
              <a:rPr lang="ru-RU" sz="1800" dirty="0" smtClean="0"/>
              <a:t>Производные </a:t>
            </a:r>
            <a:r>
              <a:rPr lang="ru-RU" sz="1800" dirty="0"/>
              <a:t>классы используются полиморфным образом, но их поведение не согласуется с поведением базового класса: генерируются исключения, не </a:t>
            </a:r>
            <a:r>
              <a:rPr lang="ru-RU" sz="1800" dirty="0" smtClean="0"/>
              <a:t>описанные </a:t>
            </a:r>
            <a:r>
              <a:rPr lang="ru-RU" sz="1800" dirty="0"/>
              <a:t>контрактом базового класса, или не выполняются </a:t>
            </a:r>
            <a:r>
              <a:rPr lang="ru-RU" sz="1800" dirty="0" smtClean="0"/>
              <a:t>действия</a:t>
            </a:r>
            <a:r>
              <a:rPr lang="ru-RU" sz="1800" dirty="0"/>
              <a:t>, </a:t>
            </a:r>
            <a:r>
              <a:rPr lang="ru-RU" sz="1800" dirty="0" smtClean="0"/>
              <a:t>предполагаемые </a:t>
            </a:r>
            <a:r>
              <a:rPr lang="ru-RU" sz="1800" dirty="0"/>
              <a:t>контрактом базового класса. </a:t>
            </a:r>
          </a:p>
          <a:p>
            <a:pPr algn="just"/>
            <a:r>
              <a:rPr lang="ru-RU" sz="1800" dirty="0" smtClean="0"/>
              <a:t>Контракт </a:t>
            </a:r>
            <a:r>
              <a:rPr lang="ru-RU" sz="1800" dirty="0"/>
              <a:t>базового класса настолько </a:t>
            </a:r>
            <a:r>
              <a:rPr lang="ru-RU" sz="1800" dirty="0" smtClean="0"/>
              <a:t>нечеткий, </a:t>
            </a:r>
            <a:r>
              <a:rPr lang="ru-RU" sz="1800" dirty="0"/>
              <a:t>что реализовать согласованное поведение наследником просто невозможно. </a:t>
            </a:r>
            <a:endParaRPr lang="ru-RU" sz="1800" dirty="0">
              <a:effectLst/>
            </a:endParaRP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46533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Interface Segregation Principle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16665"/>
            <a:ext cx="6400800" cy="51231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849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762000"/>
            <a:ext cx="8229600" cy="704851"/>
          </a:xfrm>
        </p:spPr>
        <p:txBody>
          <a:bodyPr/>
          <a:lstStyle/>
          <a:p>
            <a:pPr eaLnBrk="1" hangingPunct="1"/>
            <a:r>
              <a:rPr lang="en-US" sz="4000" dirty="0" smtClean="0"/>
              <a:t>ISP</a:t>
            </a:r>
            <a:r>
              <a:rPr lang="ru-RU" sz="4000" dirty="0" smtClean="0"/>
              <a:t>:</a:t>
            </a:r>
            <a:r>
              <a:rPr lang="en-US" sz="4000" dirty="0" smtClean="0"/>
              <a:t> Interface Segregation Principle</a:t>
            </a:r>
          </a:p>
        </p:txBody>
      </p:sp>
      <p:sp>
        <p:nvSpPr>
          <p:cNvPr id="3" name="Content Placeholder 2"/>
          <p:cNvSpPr>
            <a:spLocks noGrp="1"/>
          </p:cNvSpPr>
          <p:nvPr>
            <p:ph idx="1"/>
          </p:nvPr>
        </p:nvSpPr>
        <p:spPr>
          <a:xfrm>
            <a:off x="457200" y="1676400"/>
            <a:ext cx="8229600" cy="4724400"/>
          </a:xfrm>
        </p:spPr>
        <p:txBody>
          <a:bodyPr>
            <a:normAutofit fontScale="92500" lnSpcReduction="20000"/>
          </a:bodyPr>
          <a:lstStyle/>
          <a:p>
            <a:pPr marL="274320" indent="-274320" algn="just">
              <a:buClr>
                <a:schemeClr val="accent3"/>
              </a:buClr>
              <a:defRPr/>
            </a:pPr>
            <a:r>
              <a:rPr lang="ru-RU" sz="2000" i="1" dirty="0" smtClean="0">
                <a:latin typeface="+mj-lt"/>
              </a:rPr>
              <a:t>1. </a:t>
            </a:r>
            <a:r>
              <a:rPr lang="ru-RU" sz="2000" i="1" dirty="0"/>
              <a:t>«Клиенты не должны вынужденно зависеть от методов, которыми не пользуются» </a:t>
            </a:r>
            <a:r>
              <a:rPr lang="ru-RU" sz="2000" dirty="0"/>
              <a:t>(</a:t>
            </a:r>
            <a:r>
              <a:rPr lang="ru-RU" sz="2000" i="1" dirty="0"/>
              <a:t>Мартин Р. </a:t>
            </a:r>
            <a:r>
              <a:rPr lang="ru-RU" sz="2000" dirty="0"/>
              <a:t>Принципы, паттерны и практики </a:t>
            </a:r>
            <a:r>
              <a:rPr lang="ru-RU" sz="2000" dirty="0" smtClean="0"/>
              <a:t>гибкой </a:t>
            </a:r>
            <a:r>
              <a:rPr lang="ru-RU" sz="2000" dirty="0"/>
              <a:t>разработки. — 2006). </a:t>
            </a:r>
            <a:endParaRPr lang="ru-RU" sz="2000" dirty="0" smtClean="0"/>
          </a:p>
          <a:p>
            <a:pPr marL="274320" indent="-274320">
              <a:buClr>
                <a:schemeClr val="accent3"/>
              </a:buClr>
              <a:defRPr/>
            </a:pPr>
            <a:r>
              <a:rPr lang="ru-RU" sz="2000" i="1" dirty="0" smtClean="0">
                <a:latin typeface="+mj-lt"/>
              </a:rPr>
              <a:t>2. Зависимость между классами должна быть ограничена как можно более «узким» интерфейсом.</a:t>
            </a:r>
          </a:p>
          <a:p>
            <a:pPr marL="0" indent="0" eaLnBrk="1" fontAlgn="auto" hangingPunct="1">
              <a:spcAft>
                <a:spcPts val="0"/>
              </a:spcAft>
              <a:buClr>
                <a:schemeClr val="accent3"/>
              </a:buClr>
              <a:buFont typeface="Wingdings 2"/>
              <a:buChar char=""/>
              <a:defRPr/>
            </a:pPr>
            <a:endParaRPr lang="ru-RU" sz="2000" i="1"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Цель:</a:t>
            </a:r>
          </a:p>
          <a:p>
            <a:pPr marL="274320" indent="-274320">
              <a:buClr>
                <a:schemeClr val="accent3"/>
              </a:buClr>
              <a:defRPr/>
            </a:pPr>
            <a:r>
              <a:rPr lang="ru-RU" sz="2000" dirty="0" smtClean="0"/>
              <a:t>получение </a:t>
            </a:r>
            <a:r>
              <a:rPr lang="ru-RU" sz="2000" dirty="0"/>
              <a:t>простого и </a:t>
            </a:r>
            <a:r>
              <a:rPr lang="ru-RU" sz="2000" dirty="0" smtClean="0"/>
              <a:t>слабо связного </a:t>
            </a:r>
            <a:r>
              <a:rPr lang="ru-RU" sz="2000" dirty="0"/>
              <a:t>кода </a:t>
            </a:r>
            <a:endParaRPr lang="ru-RU" sz="2000" dirty="0" smtClean="0">
              <a:latin typeface="+mj-lt"/>
            </a:endParaRPr>
          </a:p>
          <a:p>
            <a:pPr marL="581025" indent="-581025" eaLnBrk="1" fontAlgn="auto" hangingPunct="1">
              <a:spcAft>
                <a:spcPts val="0"/>
              </a:spcAft>
              <a:buClr>
                <a:schemeClr val="accent3"/>
              </a:buClr>
              <a:buFont typeface="Courier New" charset="0"/>
              <a:buChar char="o"/>
              <a:defRPr/>
            </a:pPr>
            <a:r>
              <a:rPr lang="ru-RU" sz="2000" dirty="0" smtClean="0">
                <a:latin typeface="+mj-lt"/>
              </a:rPr>
              <a:t>ограничить знание одного класса о другом (принцип наименьшего знания)</a:t>
            </a:r>
          </a:p>
          <a:p>
            <a:pPr marL="581025" indent="-581025" eaLnBrk="1" fontAlgn="auto" hangingPunct="1">
              <a:spcAft>
                <a:spcPts val="0"/>
              </a:spcAft>
              <a:buClr>
                <a:schemeClr val="accent3"/>
              </a:buClr>
              <a:buFont typeface="Courier New" charset="0"/>
              <a:buChar char="o"/>
              <a:defRPr/>
            </a:pPr>
            <a:r>
              <a:rPr lang="ru-RU" sz="2000" dirty="0" smtClean="0">
                <a:latin typeface="+mj-lt"/>
              </a:rPr>
              <a:t>уменьшить зависимость между классами</a:t>
            </a:r>
          </a:p>
          <a:p>
            <a:pPr marL="581025" indent="-581025" eaLnBrk="1" fontAlgn="auto" hangingPunct="1">
              <a:spcAft>
                <a:spcPts val="0"/>
              </a:spcAft>
              <a:buClr>
                <a:schemeClr val="accent3"/>
              </a:buClr>
              <a:buFont typeface="Courier New" charset="0"/>
              <a:buChar char="o"/>
              <a:defRPr/>
            </a:pPr>
            <a:r>
              <a:rPr lang="ru-RU" sz="2000" dirty="0" smtClean="0">
                <a:latin typeface="+mj-lt"/>
              </a:rPr>
              <a:t>уменьшить количество методов для реализации при наследовании</a:t>
            </a:r>
          </a:p>
          <a:p>
            <a:pPr marL="274320" indent="-274320" eaLnBrk="1" fontAlgn="auto" hangingPunct="1">
              <a:spcAft>
                <a:spcPts val="0"/>
              </a:spcAft>
              <a:buClr>
                <a:schemeClr val="accent3"/>
              </a:buClr>
              <a:buFont typeface="Wingdings 2"/>
              <a:buChar char=""/>
              <a:defRPr/>
            </a:pPr>
            <a:endParaRPr lang="ru-RU" sz="2000" dirty="0" smtClean="0">
              <a:latin typeface="+mj-lt"/>
            </a:endParaRPr>
          </a:p>
          <a:p>
            <a:pPr marL="0" indent="0" eaLnBrk="1" fontAlgn="auto" hangingPunct="1">
              <a:spcAft>
                <a:spcPts val="0"/>
              </a:spcAft>
              <a:buClr>
                <a:schemeClr val="accent3"/>
              </a:buClr>
              <a:buFont typeface="Wingdings 2"/>
              <a:buNone/>
              <a:defRPr/>
            </a:pPr>
            <a:r>
              <a:rPr lang="ru-RU" sz="20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000" dirty="0" smtClean="0">
                <a:latin typeface="+mj-lt"/>
              </a:rPr>
              <a:t>фокусирование интерфейсов на своей ответственности</a:t>
            </a:r>
          </a:p>
          <a:p>
            <a:pPr marL="274320" indent="-274320" eaLnBrk="1" fontAlgn="auto" hangingPunct="1">
              <a:spcAft>
                <a:spcPts val="0"/>
              </a:spcAft>
              <a:buClr>
                <a:schemeClr val="accent3"/>
              </a:buClr>
              <a:buFont typeface="Wingdings 2"/>
              <a:buChar char=""/>
              <a:defRPr/>
            </a:pPr>
            <a:r>
              <a:rPr lang="ru-RU" sz="2000" dirty="0" smtClean="0">
                <a:latin typeface="+mj-lt"/>
              </a:rPr>
              <a:t>наследование от нескольких интерфейсов, а не от одного</a:t>
            </a:r>
            <a:endParaRPr lang="en-US" sz="2000" dirty="0" smtClean="0">
              <a:latin typeface="+mj-lt"/>
            </a:endParaRPr>
          </a:p>
        </p:txBody>
      </p:sp>
    </p:spTree>
    <p:extLst>
      <p:ext uri="{BB962C8B-B14F-4D97-AF65-F5344CB8AC3E}">
        <p14:creationId xmlns:p14="http://schemas.microsoft.com/office/powerpoint/2010/main" val="41552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ISP</a:t>
            </a:r>
            <a:r>
              <a:rPr lang="ru-RU" sz="4400" dirty="0"/>
              <a:t>:</a:t>
            </a:r>
            <a:r>
              <a:rPr lang="en-US" sz="4400" dirty="0"/>
              <a:t> Interface Segregation Principle</a:t>
            </a:r>
            <a:endParaRPr lang="en-US" dirty="0"/>
          </a:p>
        </p:txBody>
      </p:sp>
      <p:sp>
        <p:nvSpPr>
          <p:cNvPr id="3" name="Content Placeholder 2"/>
          <p:cNvSpPr>
            <a:spLocks noGrp="1"/>
          </p:cNvSpPr>
          <p:nvPr>
            <p:ph idx="1"/>
          </p:nvPr>
        </p:nvSpPr>
        <p:spPr/>
        <p:txBody>
          <a:bodyPr>
            <a:normAutofit/>
          </a:bodyPr>
          <a:lstStyle/>
          <a:p>
            <a:pPr marL="82296" indent="0" algn="just">
              <a:buNone/>
            </a:pPr>
            <a:r>
              <a:rPr lang="ru-RU" sz="1800" dirty="0" smtClean="0"/>
              <a:t>Зависимости, </a:t>
            </a:r>
            <a:r>
              <a:rPr lang="ru-RU" sz="1800" dirty="0"/>
              <a:t>стабильность которых </a:t>
            </a:r>
            <a:r>
              <a:rPr lang="ru-RU" sz="1800" dirty="0" smtClean="0"/>
              <a:t>уменьшается </a:t>
            </a:r>
            <a:r>
              <a:rPr lang="ru-RU" sz="1800" dirty="0"/>
              <a:t>от очень </a:t>
            </a:r>
            <a:r>
              <a:rPr lang="ru-RU" sz="1800" dirty="0" smtClean="0"/>
              <a:t>стабильной </a:t>
            </a:r>
            <a:r>
              <a:rPr lang="ru-RU" sz="1800" dirty="0"/>
              <a:t>до </a:t>
            </a:r>
            <a:r>
              <a:rPr lang="ru-RU" sz="1800" dirty="0" smtClean="0"/>
              <a:t>нестабильной: </a:t>
            </a:r>
            <a:endParaRPr lang="ru-RU" sz="1800" dirty="0"/>
          </a:p>
          <a:p>
            <a:pPr algn="just"/>
            <a:r>
              <a:rPr lang="ru-RU" sz="1800" dirty="0"/>
              <a:t>примитивные типы; </a:t>
            </a:r>
          </a:p>
          <a:p>
            <a:pPr algn="just"/>
            <a:r>
              <a:rPr lang="ru-RU" sz="1800" dirty="0" smtClean="0"/>
              <a:t>объекты-значения </a:t>
            </a:r>
            <a:r>
              <a:rPr lang="ru-RU" sz="1800" dirty="0"/>
              <a:t>(неизменяемые пользовательские типы); </a:t>
            </a:r>
          </a:p>
          <a:p>
            <a:pPr algn="just"/>
            <a:r>
              <a:rPr lang="ru-RU" sz="1800" dirty="0" smtClean="0"/>
              <a:t>объекты </a:t>
            </a:r>
            <a:r>
              <a:rPr lang="ru-RU" sz="1800" dirty="0"/>
              <a:t>со стабильным </a:t>
            </a:r>
            <a:r>
              <a:rPr lang="ru-RU" sz="1800" dirty="0" smtClean="0"/>
              <a:t>интерфейсом </a:t>
            </a:r>
            <a:r>
              <a:rPr lang="ru-RU" sz="1800" dirty="0"/>
              <a:t>и поведением (пользовательские типы, </a:t>
            </a:r>
            <a:r>
              <a:rPr lang="ru-RU" sz="1800" dirty="0" smtClean="0"/>
              <a:t>интерфейс </a:t>
            </a:r>
            <a:r>
              <a:rPr lang="ru-RU" sz="1800" dirty="0"/>
              <a:t>которых стабилен, а поведение не зависит от внешнего окружения); </a:t>
            </a:r>
            <a:endParaRPr lang="ru-RU" sz="1800" dirty="0" smtClean="0"/>
          </a:p>
          <a:p>
            <a:pPr algn="just"/>
            <a:r>
              <a:rPr lang="ru-RU" sz="1800" dirty="0" smtClean="0"/>
              <a:t>объекты </a:t>
            </a:r>
            <a:r>
              <a:rPr lang="ru-RU" sz="1800" dirty="0"/>
              <a:t>с </a:t>
            </a:r>
            <a:r>
              <a:rPr lang="ru-RU" sz="1800" dirty="0" smtClean="0"/>
              <a:t>изменчивыми </a:t>
            </a:r>
            <a:r>
              <a:rPr lang="ru-RU" sz="1800" dirty="0"/>
              <a:t>интерфейсом </a:t>
            </a:r>
            <a:r>
              <a:rPr lang="ru-RU" sz="1800" dirty="0" smtClean="0"/>
              <a:t>и </a:t>
            </a:r>
            <a:r>
              <a:rPr lang="ru-RU" sz="1800" dirty="0"/>
              <a:t>поведением (типы расположены на </a:t>
            </a:r>
            <a:r>
              <a:rPr lang="ru-RU" sz="1800" dirty="0" smtClean="0"/>
              <a:t>стыке модулей, </a:t>
            </a:r>
            <a:r>
              <a:rPr lang="ru-RU" sz="1800" dirty="0"/>
              <a:t>которые постоянно подвергаются изменениям, или типы, которые работают с внешним окружением: </a:t>
            </a:r>
            <a:r>
              <a:rPr lang="ru-RU" sz="1800" dirty="0" smtClean="0"/>
              <a:t>файлами</a:t>
            </a:r>
            <a:r>
              <a:rPr lang="ru-RU" sz="1800" dirty="0"/>
              <a:t>, базами данных, сокетами и т. п.).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2079611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a:t>
            </a:r>
            <a:r>
              <a:rPr lang="ru-RU" sz="4000" smtClean="0"/>
              <a:t>неправильный вариант</a:t>
            </a:r>
            <a:endParaRPr lang="en-US" sz="4000" smtClean="0"/>
          </a:p>
        </p:txBody>
      </p:sp>
      <p:sp>
        <p:nvSpPr>
          <p:cNvPr id="35843" name="Rectangle 7"/>
          <p:cNvSpPr>
            <a:spLocks noChangeArrowheads="1"/>
          </p:cNvSpPr>
          <p:nvPr/>
        </p:nvSpPr>
        <p:spPr bwMode="auto">
          <a:xfrm>
            <a:off x="457200" y="1524000"/>
            <a:ext cx="7239000" cy="4616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public interface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Eat();</a:t>
            </a:r>
          </a:p>
          <a:p>
            <a:r>
              <a:rPr lang="en-US" sz="1400" dirty="0">
                <a:latin typeface="Consolas" pitchFamily="49" charset="0"/>
                <a:cs typeface="Consolas" pitchFamily="49" charset="0"/>
              </a:rPr>
              <a:t>    void Sing();</a:t>
            </a:r>
          </a:p>
          <a:p>
            <a:r>
              <a:rPr lang="en-US" sz="1400" dirty="0">
                <a:latin typeface="Consolas" pitchFamily="49" charset="0"/>
                <a:cs typeface="Consolas" pitchFamily="49" charset="0"/>
              </a:rPr>
              <a:t>    void Fly();</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N</a:t>
            </a:r>
            <a:r>
              <a:rPr lang="en-US" sz="1400" dirty="0" smtClean="0">
                <a:latin typeface="Consolas" pitchFamily="49" charset="0"/>
                <a:cs typeface="Consolas" pitchFamily="49" charset="0"/>
              </a:rPr>
              <a:t>ightingale: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здорово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Pigeon :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ну, я не очень хорошо пою, но ладно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class Penguin : </a:t>
            </a:r>
            <a:r>
              <a:rPr lang="en-US" sz="1400" dirty="0" err="1">
                <a:latin typeface="Consolas" pitchFamily="49" charset="0"/>
                <a:cs typeface="Consolas" pitchFamily="49" charset="0"/>
              </a:rPr>
              <a:t>IBird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хм... а я вообще птица?</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685800"/>
            <a:ext cx="8229600" cy="704851"/>
          </a:xfrm>
        </p:spPr>
        <p:txBody>
          <a:bodyPr/>
          <a:lstStyle/>
          <a:p>
            <a:pPr eaLnBrk="1" hangingPunct="1"/>
            <a:r>
              <a:rPr lang="en-US" sz="4000" dirty="0" smtClean="0"/>
              <a:t>SRP</a:t>
            </a:r>
            <a:r>
              <a:rPr lang="ru-RU" sz="4000" dirty="0" smtClean="0"/>
              <a:t>:</a:t>
            </a:r>
            <a:r>
              <a:rPr lang="en-US" sz="4000" dirty="0" smtClean="0"/>
              <a:t> Single Responsibility Principle</a:t>
            </a:r>
            <a:endParaRPr lang="ru-RU" sz="40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13704"/>
            <a:ext cx="6096000" cy="49013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762000"/>
            <a:ext cx="8229600" cy="704851"/>
          </a:xfrm>
        </p:spPr>
        <p:txBody>
          <a:bodyPr/>
          <a:lstStyle/>
          <a:p>
            <a:pPr eaLnBrk="1" hangingPunct="1"/>
            <a:r>
              <a:rPr lang="en-US" sz="4000" smtClean="0"/>
              <a:t>ISP</a:t>
            </a:r>
            <a:r>
              <a:rPr lang="ru-RU" sz="4000" smtClean="0"/>
              <a:t>:</a:t>
            </a:r>
            <a:r>
              <a:rPr lang="en-US" sz="4000" smtClean="0"/>
              <a:t> </a:t>
            </a:r>
            <a:r>
              <a:rPr lang="ru-RU" sz="4000" smtClean="0"/>
              <a:t>правильный вариант</a:t>
            </a:r>
            <a:endParaRPr lang="en-US" sz="4000" smtClean="0"/>
          </a:p>
        </p:txBody>
      </p:sp>
      <p:sp>
        <p:nvSpPr>
          <p:cNvPr id="36867" name="Rectangle 7"/>
          <p:cNvSpPr>
            <a:spLocks noChangeArrowheads="1"/>
          </p:cNvSpPr>
          <p:nvPr/>
        </p:nvSpPr>
        <p:spPr bwMode="auto">
          <a:xfrm>
            <a:off x="457200" y="1442624"/>
            <a:ext cx="7239000"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onsolas" pitchFamily="49" charset="0"/>
                <a:cs typeface="Consolas" pitchFamily="49" charset="0"/>
              </a:rPr>
              <a:t>public interface </a:t>
            </a:r>
            <a:r>
              <a:rPr lang="en-US" sz="1400" dirty="0" err="1">
                <a:latin typeface="Consolas" pitchFamily="49" charset="0"/>
                <a:cs typeface="Consolas" pitchFamily="49" charset="0"/>
              </a:rPr>
              <a:t>ICommonBird</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Eat();</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interface </a:t>
            </a:r>
            <a:r>
              <a:rPr lang="en-US" sz="1400" dirty="0" err="1">
                <a:latin typeface="Consolas" pitchFamily="49" charset="0"/>
                <a:cs typeface="Consolas" pitchFamily="49" charset="0"/>
              </a:rPr>
              <a:t>ISingingBird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Sing();</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interface </a:t>
            </a:r>
            <a:r>
              <a:rPr lang="en-US" sz="1400" dirty="0" err="1">
                <a:latin typeface="Consolas" pitchFamily="49" charset="0"/>
                <a:cs typeface="Consolas" pitchFamily="49" charset="0"/>
              </a:rPr>
              <a:t>IFlyingBird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void Fly();</a:t>
            </a: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a:t>
            </a:r>
            <a:r>
              <a:rPr lang="en-US" sz="1400" dirty="0" smtClean="0">
                <a:latin typeface="Consolas" pitchFamily="49" charset="0"/>
                <a:cs typeface="Consolas" pitchFamily="49" charset="0"/>
              </a:rPr>
              <a:t>Nightingale: </a:t>
            </a:r>
            <a:r>
              <a:rPr lang="en-US" sz="1400" dirty="0" err="1">
                <a:solidFill>
                  <a:srgbClr val="FF0000"/>
                </a:solidFill>
                <a:latin typeface="Consolas" pitchFamily="49" charset="0"/>
                <a:cs typeface="Consolas" pitchFamily="49" charset="0"/>
              </a:rPr>
              <a:t>ICommonBird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ISingingBird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IFlyingBird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хм, ничего не изменилось</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Pigeon : </a:t>
            </a:r>
            <a:r>
              <a:rPr lang="en-US" sz="1400" dirty="0" err="1">
                <a:solidFill>
                  <a:srgbClr val="FF0000"/>
                </a:solidFill>
                <a:latin typeface="Consolas" pitchFamily="49" charset="0"/>
                <a:cs typeface="Consolas" pitchFamily="49" charset="0"/>
              </a:rPr>
              <a:t>ICommonBird</a:t>
            </a:r>
            <a:r>
              <a:rPr lang="en-US" sz="1400" dirty="0">
                <a:solidFill>
                  <a:srgbClr val="FF0000"/>
                </a:solidFill>
                <a:latin typeface="Consolas" pitchFamily="49" charset="0"/>
                <a:cs typeface="Consolas" pitchFamily="49" charset="0"/>
              </a:rPr>
              <a:t>, </a:t>
            </a:r>
            <a:r>
              <a:rPr lang="en-US" sz="1400" dirty="0" err="1">
                <a:solidFill>
                  <a:srgbClr val="FF0000"/>
                </a:solidFill>
                <a:latin typeface="Consolas" pitchFamily="49" charset="0"/>
                <a:cs typeface="Consolas" pitchFamily="49" charset="0"/>
              </a:rPr>
              <a:t>IFlyingBird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a:latin typeface="Consolas" pitchFamily="49" charset="0"/>
                <a:cs typeface="Consolas" pitchFamily="49" charset="0"/>
              </a:rPr>
              <a:t>    // </a:t>
            </a:r>
            <a:r>
              <a:rPr lang="ru-RU" sz="1400" dirty="0">
                <a:latin typeface="Consolas" pitchFamily="49" charset="0"/>
                <a:cs typeface="Consolas" pitchFamily="49" charset="0"/>
              </a:rPr>
              <a:t>о, так лучше, я могу не петь</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public </a:t>
            </a:r>
            <a:r>
              <a:rPr lang="en-US" sz="1400" dirty="0">
                <a:latin typeface="Consolas" pitchFamily="49" charset="0"/>
                <a:cs typeface="Consolas" pitchFamily="49" charset="0"/>
              </a:rPr>
              <a:t>class Penguin : </a:t>
            </a:r>
            <a:r>
              <a:rPr lang="en-US" sz="1400" dirty="0" err="1">
                <a:solidFill>
                  <a:srgbClr val="FF0000"/>
                </a:solidFill>
                <a:latin typeface="Consolas" pitchFamily="49" charset="0"/>
                <a:cs typeface="Consolas" pitchFamily="49" charset="0"/>
              </a:rPr>
              <a:t>ICommonBird</a:t>
            </a:r>
            <a:endParaRPr lang="en-US" sz="1400" dirty="0">
              <a:solidFill>
                <a:srgbClr val="FF0000"/>
              </a:solidFill>
              <a:latin typeface="Consolas" pitchFamily="49" charset="0"/>
              <a:cs typeface="Consolas" pitchFamily="49" charset="0"/>
            </a:endParaRP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r>
              <a:rPr lang="ru-RU" sz="1400" dirty="0">
                <a:latin typeface="Consolas" pitchFamily="49" charset="0"/>
                <a:cs typeface="Consolas" pitchFamily="49" charset="0"/>
              </a:rPr>
              <a:t>так намного лучше! хотя я еще и плавать могу </a:t>
            </a:r>
            <a:r>
              <a:rPr lang="ru-RU" sz="1400" dirty="0">
                <a:latin typeface="Consolas" pitchFamily="49" charset="0"/>
                <a:cs typeface="Consolas" pitchFamily="49" charset="0"/>
                <a:sym typeface="Wingdings" pitchFamily="2" charset="2"/>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Типичные примеры нарушения ISP </a:t>
            </a:r>
            <a:endParaRPr lang="en-US" dirty="0"/>
          </a:p>
        </p:txBody>
      </p:sp>
      <p:sp>
        <p:nvSpPr>
          <p:cNvPr id="3" name="Content Placeholder 2"/>
          <p:cNvSpPr>
            <a:spLocks noGrp="1"/>
          </p:cNvSpPr>
          <p:nvPr>
            <p:ph idx="1"/>
          </p:nvPr>
        </p:nvSpPr>
        <p:spPr/>
        <p:txBody>
          <a:bodyPr>
            <a:normAutofit/>
          </a:bodyPr>
          <a:lstStyle/>
          <a:p>
            <a:pPr algn="just"/>
            <a:r>
              <a:rPr lang="ru-RU" sz="1800" dirty="0" smtClean="0"/>
              <a:t>Метод </a:t>
            </a:r>
            <a:r>
              <a:rPr lang="ru-RU" sz="1800" dirty="0"/>
              <a:t>принимает аргументы производного класса, хотя достаточно </a:t>
            </a:r>
            <a:r>
              <a:rPr lang="ru-RU" sz="1800"/>
              <a:t>использовать </a:t>
            </a:r>
            <a:r>
              <a:rPr lang="ru-RU" sz="1800" smtClean="0"/>
              <a:t>базовый </a:t>
            </a:r>
            <a:r>
              <a:rPr lang="ru-RU" sz="1800" dirty="0"/>
              <a:t>класс. </a:t>
            </a:r>
          </a:p>
          <a:p>
            <a:pPr algn="just"/>
            <a:r>
              <a:rPr lang="ru-RU" sz="1800" dirty="0" smtClean="0"/>
              <a:t>У </a:t>
            </a:r>
            <a:r>
              <a:rPr lang="ru-RU" sz="1800" dirty="0"/>
              <a:t>класса два или более ярко выраженных вида клиентов. </a:t>
            </a:r>
          </a:p>
          <a:p>
            <a:pPr algn="just"/>
            <a:r>
              <a:rPr lang="ru-RU" sz="1800" dirty="0" smtClean="0"/>
              <a:t>Класс </a:t>
            </a:r>
            <a:r>
              <a:rPr lang="ru-RU" sz="1800" dirty="0"/>
              <a:t>зависит от более </a:t>
            </a:r>
            <a:r>
              <a:rPr lang="ru-RU" sz="1800" dirty="0" err="1"/>
              <a:t>сложнои</a:t>
            </a:r>
            <a:r>
              <a:rPr lang="ru-RU" sz="1800" dirty="0"/>
              <a:t>̆ зависимости, чем нужно: принимает </a:t>
            </a:r>
            <a:r>
              <a:rPr lang="ru-RU" sz="1800" dirty="0" err="1"/>
              <a:t>интерфейс</a:t>
            </a:r>
            <a:r>
              <a:rPr lang="ru-RU" sz="1800" dirty="0"/>
              <a:t> </a:t>
            </a:r>
            <a:r>
              <a:rPr lang="ru-RU" sz="1800" dirty="0" smtClean="0"/>
              <a:t> </a:t>
            </a:r>
            <a:r>
              <a:rPr lang="ru-RU" sz="1800" dirty="0" err="1" smtClean="0"/>
              <a:t>проваи</a:t>
            </a:r>
            <a:r>
              <a:rPr lang="ru-RU" sz="1800" dirty="0" err="1"/>
              <a:t>̆дера</a:t>
            </a:r>
            <a:r>
              <a:rPr lang="ru-RU" sz="1800" dirty="0"/>
              <a:t> вместо результатов его работы и т. п. </a:t>
            </a:r>
          </a:p>
          <a:p>
            <a:pPr algn="just"/>
            <a:r>
              <a:rPr lang="ru-RU" sz="1800" dirty="0" smtClean="0"/>
              <a:t>Класс </a:t>
            </a:r>
            <a:r>
              <a:rPr lang="ru-RU" sz="1800" dirty="0"/>
              <a:t>зависит от сложного </a:t>
            </a:r>
            <a:r>
              <a:rPr lang="ru-RU" sz="1800" dirty="0" err="1"/>
              <a:t>интерфейса</a:t>
            </a:r>
            <a:r>
              <a:rPr lang="ru-RU" sz="1800" dirty="0"/>
              <a:t>, что делает его зависимым от всех типов, используемых в этом </a:t>
            </a:r>
            <a:r>
              <a:rPr lang="ru-RU" sz="1800" dirty="0" err="1"/>
              <a:t>интерфейсе</a:t>
            </a:r>
            <a:r>
              <a:rPr lang="ru-RU" sz="1800" dirty="0"/>
              <a:t>. </a:t>
            </a:r>
            <a:endParaRPr lang="ru-RU" sz="1800" dirty="0">
              <a:effectLst/>
            </a:endParaRP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470631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14385"/>
            <a:ext cx="5981700" cy="47215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1600200" y="1828801"/>
            <a:ext cx="5638800" cy="4648200"/>
          </a:xfrm>
          <a:prstGeom prst="rect">
            <a:avLst/>
          </a:prstGeom>
        </p:spPr>
      </p:pic>
    </p:spTree>
    <p:extLst>
      <p:ext uri="{BB962C8B-B14F-4D97-AF65-F5344CB8AC3E}">
        <p14:creationId xmlns:p14="http://schemas.microsoft.com/office/powerpoint/2010/main" val="118682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14385"/>
            <a:ext cx="5981700" cy="47215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748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sp>
        <p:nvSpPr>
          <p:cNvPr id="3" name="Content Placeholder 2"/>
          <p:cNvSpPr>
            <a:spLocks noGrp="1"/>
          </p:cNvSpPr>
          <p:nvPr>
            <p:ph idx="1"/>
          </p:nvPr>
        </p:nvSpPr>
        <p:spPr>
          <a:xfrm>
            <a:off x="457200" y="1905000"/>
            <a:ext cx="8229600" cy="4648200"/>
          </a:xfrm>
        </p:spPr>
        <p:txBody>
          <a:bodyPr>
            <a:normAutofit fontScale="77500" lnSpcReduction="20000"/>
          </a:bodyPr>
          <a:lstStyle/>
          <a:p>
            <a:pPr marL="82296" indent="0">
              <a:buNone/>
            </a:pPr>
            <a:r>
              <a:rPr lang="ru-RU" sz="2400" i="1" dirty="0"/>
              <a:t>«Модули верхнего уровня не должны зависеть от </a:t>
            </a:r>
            <a:r>
              <a:rPr lang="ru-RU" sz="2400" i="1" dirty="0" err="1"/>
              <a:t>модулеи</a:t>
            </a:r>
            <a:r>
              <a:rPr lang="ru-RU" sz="2400" i="1" dirty="0"/>
              <a:t>̆ нижнего уровня. И те и другие должны зависеть от абстракций. </a:t>
            </a:r>
            <a:endParaRPr lang="ru-RU" sz="2400" i="1" dirty="0" smtClean="0"/>
          </a:p>
          <a:p>
            <a:pPr marL="82296" indent="0">
              <a:buNone/>
            </a:pPr>
            <a:r>
              <a:rPr lang="ru-RU" sz="2400" i="1" dirty="0" smtClean="0"/>
              <a:t>Абстракции </a:t>
            </a:r>
            <a:r>
              <a:rPr lang="ru-RU" sz="2400" i="1" dirty="0"/>
              <a:t>не должны зависеть от </a:t>
            </a:r>
            <a:r>
              <a:rPr lang="ru-RU" sz="2400" i="1" dirty="0" err="1"/>
              <a:t>деталеи</a:t>
            </a:r>
            <a:r>
              <a:rPr lang="ru-RU" sz="2400" i="1" dirty="0"/>
              <a:t>̆. Детали должны зависеть от абстракций» </a:t>
            </a:r>
            <a:r>
              <a:rPr lang="ru-RU" sz="2400" dirty="0"/>
              <a:t>(</a:t>
            </a:r>
            <a:r>
              <a:rPr lang="ru-RU" sz="2400" i="1" dirty="0"/>
              <a:t>Мартин Р. </a:t>
            </a:r>
            <a:r>
              <a:rPr lang="ru-RU" sz="2400" dirty="0"/>
              <a:t>Принципы, паттерны и </a:t>
            </a:r>
            <a:r>
              <a:rPr lang="ru-RU" sz="2400" dirty="0" smtClean="0"/>
              <a:t>практики </a:t>
            </a:r>
            <a:r>
              <a:rPr lang="ru-RU" sz="2400" dirty="0" err="1"/>
              <a:t>гибкои</a:t>
            </a:r>
            <a:r>
              <a:rPr lang="ru-RU" sz="2400" dirty="0"/>
              <a:t>̆ разработки. — 2006). </a:t>
            </a:r>
          </a:p>
          <a:p>
            <a:pPr marL="0" indent="0" eaLnBrk="1" fontAlgn="auto" hangingPunct="1">
              <a:spcAft>
                <a:spcPts val="0"/>
              </a:spcAft>
              <a:buClr>
                <a:schemeClr val="accent3"/>
              </a:buClr>
              <a:buFont typeface="Wingdings 2"/>
              <a:buNone/>
              <a:defRPr/>
            </a:pPr>
            <a:endParaRPr lang="en-US"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Цель:</a:t>
            </a:r>
            <a:endParaRPr lang="en-US" sz="2200" b="1" dirty="0" smtClean="0">
              <a:latin typeface="+mj-lt"/>
            </a:endParaRPr>
          </a:p>
          <a:p>
            <a:pPr marL="274320" indent="-274320" eaLnBrk="1" fontAlgn="auto" hangingPunct="1">
              <a:spcAft>
                <a:spcPts val="0"/>
              </a:spcAft>
              <a:buClr>
                <a:schemeClr val="accent3"/>
              </a:buClr>
              <a:buFont typeface="Wingdings 2"/>
              <a:buChar char=""/>
              <a:defRPr/>
            </a:pPr>
            <a:r>
              <a:rPr lang="ru-RU" sz="2200" dirty="0" smtClean="0">
                <a:latin typeface="+mj-lt"/>
              </a:rPr>
              <a:t>уменьшить связанность (</a:t>
            </a:r>
            <a:r>
              <a:rPr lang="en-US" sz="2200" dirty="0" smtClean="0">
                <a:latin typeface="+mj-lt"/>
              </a:rPr>
              <a:t>low coupling)</a:t>
            </a:r>
          </a:p>
          <a:p>
            <a:pPr marL="0" indent="-274320" eaLnBrk="1" fontAlgn="auto" hangingPunct="1">
              <a:spcAft>
                <a:spcPts val="0"/>
              </a:spcAft>
              <a:buClr>
                <a:schemeClr val="accent3"/>
              </a:buClr>
              <a:buFont typeface="Wingdings 2"/>
              <a:buNone/>
              <a:defRPr/>
            </a:pPr>
            <a:endParaRPr lang="ru-RU"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Связан:</a:t>
            </a:r>
          </a:p>
          <a:p>
            <a:pPr marL="274320" indent="-274320" eaLnBrk="1" fontAlgn="auto" hangingPunct="1">
              <a:spcAft>
                <a:spcPts val="0"/>
              </a:spcAft>
              <a:buClr>
                <a:schemeClr val="accent3"/>
              </a:buClr>
              <a:buFont typeface="Wingdings 2"/>
              <a:buChar char=""/>
              <a:defRPr/>
            </a:pPr>
            <a:r>
              <a:rPr lang="ru-RU" sz="2200" dirty="0" smtClean="0">
                <a:latin typeface="+mj-lt"/>
              </a:rPr>
              <a:t>«</a:t>
            </a:r>
            <a:r>
              <a:rPr lang="en-US" sz="2200" dirty="0" smtClean="0">
                <a:latin typeface="+mj-lt"/>
              </a:rPr>
              <a:t>Hollywood principle</a:t>
            </a:r>
            <a:r>
              <a:rPr lang="ru-RU" sz="2200" dirty="0" smtClean="0">
                <a:latin typeface="+mj-lt"/>
              </a:rPr>
              <a:t>»: </a:t>
            </a:r>
            <a:r>
              <a:rPr lang="en-US" sz="2200" i="1" dirty="0" smtClean="0">
                <a:latin typeface="+mj-lt"/>
              </a:rPr>
              <a:t>Don’t call us, we’ll call you</a:t>
            </a:r>
            <a:endParaRPr lang="ru-RU" sz="2200" i="1" dirty="0" smtClean="0">
              <a:latin typeface="+mj-lt"/>
            </a:endParaRPr>
          </a:p>
          <a:p>
            <a:pPr marL="0" indent="-274320" eaLnBrk="1" fontAlgn="auto" hangingPunct="1">
              <a:spcAft>
                <a:spcPts val="0"/>
              </a:spcAft>
              <a:buClr>
                <a:schemeClr val="accent3"/>
              </a:buClr>
              <a:buFont typeface="Wingdings 2"/>
              <a:buNone/>
              <a:defRPr/>
            </a:pPr>
            <a:endParaRPr lang="ru-RU" sz="2200" dirty="0" smtClean="0">
              <a:latin typeface="+mj-lt"/>
            </a:endParaRPr>
          </a:p>
          <a:p>
            <a:pPr marL="0" indent="0" eaLnBrk="1" fontAlgn="auto" hangingPunct="1">
              <a:spcAft>
                <a:spcPts val="0"/>
              </a:spcAft>
              <a:buClr>
                <a:schemeClr val="accent3"/>
              </a:buClr>
              <a:buFont typeface="Wingdings 2"/>
              <a:buNone/>
              <a:defRPr/>
            </a:pPr>
            <a:r>
              <a:rPr lang="ru-RU" sz="2200" b="1" dirty="0" smtClean="0">
                <a:latin typeface="+mj-lt"/>
              </a:rPr>
              <a:t>Достигается за счет:</a:t>
            </a:r>
          </a:p>
          <a:p>
            <a:pPr marL="274320" indent="-274320" eaLnBrk="1" fontAlgn="auto" hangingPunct="1">
              <a:spcAft>
                <a:spcPts val="0"/>
              </a:spcAft>
              <a:buClr>
                <a:schemeClr val="accent3"/>
              </a:buClr>
              <a:buFont typeface="Wingdings 2"/>
              <a:buChar char=""/>
              <a:defRPr/>
            </a:pPr>
            <a:r>
              <a:rPr lang="ru-RU" sz="2200" dirty="0" smtClean="0">
                <a:latin typeface="+mj-lt"/>
              </a:rPr>
              <a:t>паттерны </a:t>
            </a:r>
            <a:r>
              <a:rPr lang="en-US" sz="2200" dirty="0" smtClean="0">
                <a:latin typeface="+mj-lt"/>
              </a:rPr>
              <a:t>Dependency Injection</a:t>
            </a:r>
            <a:r>
              <a:rPr lang="ru-RU" sz="2200" dirty="0" smtClean="0">
                <a:latin typeface="+mj-lt"/>
              </a:rPr>
              <a:t>, </a:t>
            </a:r>
            <a:r>
              <a:rPr lang="en-US" sz="2200" dirty="0" smtClean="0">
                <a:latin typeface="+mj-lt"/>
              </a:rPr>
              <a:t>Service Locator</a:t>
            </a:r>
          </a:p>
          <a:p>
            <a:pPr marL="274320" indent="-274320" eaLnBrk="1" fontAlgn="auto" hangingPunct="1">
              <a:spcAft>
                <a:spcPts val="0"/>
              </a:spcAft>
              <a:buClr>
                <a:schemeClr val="accent3"/>
              </a:buClr>
              <a:buFont typeface="Wingdings 2"/>
              <a:buChar char=""/>
              <a:defRPr/>
            </a:pPr>
            <a:r>
              <a:rPr lang="ru-RU" sz="2200" dirty="0" smtClean="0">
                <a:latin typeface="+mj-lt"/>
              </a:rPr>
              <a:t>зависимость от абстракций</a:t>
            </a:r>
          </a:p>
          <a:p>
            <a:pPr marL="274320" indent="-274320" eaLnBrk="1" fontAlgn="auto" hangingPunct="1">
              <a:spcAft>
                <a:spcPts val="0"/>
              </a:spcAft>
              <a:buClr>
                <a:schemeClr val="accent3"/>
              </a:buClr>
              <a:buFont typeface="Wingdings 2"/>
              <a:buChar char=""/>
              <a:defRPr/>
            </a:pPr>
            <a:r>
              <a:rPr lang="en-US" sz="2200" dirty="0" smtClean="0">
                <a:latin typeface="+mj-lt"/>
              </a:rPr>
              <a:t>DI-frameworks</a:t>
            </a:r>
            <a:endParaRPr lang="ru-RU" sz="2200" dirty="0" smtClean="0">
              <a:latin typeface="+mj-lt"/>
            </a:endParaRPr>
          </a:p>
          <a:p>
            <a:pPr marL="0" indent="-274320" eaLnBrk="1" fontAlgn="auto" hangingPunct="1">
              <a:spcAft>
                <a:spcPts val="0"/>
              </a:spcAft>
              <a:buClr>
                <a:schemeClr val="accent3"/>
              </a:buClr>
              <a:buFont typeface="Wingdings 2"/>
              <a:buNone/>
              <a:defRPr/>
            </a:pPr>
            <a:endParaRPr lang="ru-RU" sz="2000" dirty="0" smtClean="0"/>
          </a:p>
          <a:p>
            <a:pPr marL="0" indent="-274320" eaLnBrk="1" fontAlgn="auto" hangingPunct="1">
              <a:spcAft>
                <a:spcPts val="0"/>
              </a:spcAft>
              <a:buClr>
                <a:schemeClr val="accent3"/>
              </a:buClr>
              <a:buFont typeface="Wingdings 2"/>
              <a:buNone/>
              <a:defRPr/>
            </a:pPr>
            <a:endParaRPr lang="ru-RU" sz="2000" dirty="0" smtClean="0"/>
          </a:p>
          <a:p>
            <a:pPr marL="0" indent="-274320" eaLnBrk="1" fontAlgn="auto" hangingPunct="1">
              <a:spcAft>
                <a:spcPts val="0"/>
              </a:spcAft>
              <a:buClr>
                <a:schemeClr val="accent3"/>
              </a:buClr>
              <a:buFont typeface="Wingdings 2"/>
              <a:buNone/>
              <a:defRPr/>
            </a:pPr>
            <a:endParaRPr lang="ru-RU"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2706613" y="1205121"/>
            <a:ext cx="4590310" cy="5519173"/>
          </a:xfrm>
          <a:prstGeom prst="rect">
            <a:avLst/>
          </a:prstGeom>
        </p:spPr>
      </p:pic>
      <p:sp>
        <p:nvSpPr>
          <p:cNvPr id="8" name="Title 1"/>
          <p:cNvSpPr>
            <a:spLocks noGrp="1"/>
          </p:cNvSpPr>
          <p:nvPr>
            <p:ph type="title"/>
          </p:nvPr>
        </p:nvSpPr>
        <p:spPr>
          <a:xfrm>
            <a:off x="1069848" y="152400"/>
            <a:ext cx="786384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spTree>
    <p:extLst>
      <p:ext uri="{BB962C8B-B14F-4D97-AF65-F5344CB8AC3E}">
        <p14:creationId xmlns:p14="http://schemas.microsoft.com/office/powerpoint/2010/main" val="790651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85851"/>
          </a:xfrm>
        </p:spPr>
        <p:txBody>
          <a:bodyPr>
            <a:normAutofit/>
          </a:bodyPr>
          <a:lstStyle/>
          <a:p>
            <a:pPr eaLnBrk="1" fontAlgn="auto" hangingPunct="1">
              <a:spcAft>
                <a:spcPts val="0"/>
              </a:spcAft>
              <a:defRPr/>
            </a:pPr>
            <a:r>
              <a:rPr lang="en-US" sz="4000" dirty="0" smtClean="0"/>
              <a:t>DIP</a:t>
            </a:r>
            <a:r>
              <a:rPr lang="ru-RU" sz="4000" dirty="0" smtClean="0"/>
              <a:t>: </a:t>
            </a:r>
            <a:r>
              <a:rPr lang="en-US" sz="4000" dirty="0" smtClean="0"/>
              <a:t>Dependency Inversion Principle</a:t>
            </a:r>
            <a:endParaRPr lang="ru-RU" sz="4000" dirty="0"/>
          </a:p>
        </p:txBody>
      </p:sp>
      <p:sp>
        <p:nvSpPr>
          <p:cNvPr id="3" name="Content Placeholder 2"/>
          <p:cNvSpPr>
            <a:spLocks noGrp="1"/>
          </p:cNvSpPr>
          <p:nvPr>
            <p:ph idx="1"/>
          </p:nvPr>
        </p:nvSpPr>
        <p:spPr>
          <a:xfrm>
            <a:off x="457200" y="1905000"/>
            <a:ext cx="8229600" cy="4648200"/>
          </a:xfrm>
        </p:spPr>
        <p:txBody>
          <a:bodyPr>
            <a:normAutofit/>
          </a:bodyPr>
          <a:lstStyle/>
          <a:p>
            <a:pPr marL="0" indent="0" algn="just" eaLnBrk="1" fontAlgn="auto" hangingPunct="1">
              <a:spcAft>
                <a:spcPts val="0"/>
              </a:spcAft>
              <a:buClr>
                <a:schemeClr val="accent3"/>
              </a:buClr>
              <a:buFont typeface="Wingdings 2"/>
              <a:buNone/>
              <a:defRPr/>
            </a:pPr>
            <a:r>
              <a:rPr lang="ru-RU" sz="2000" b="1" dirty="0" smtClean="0">
                <a:latin typeface="+mj-lt"/>
              </a:rPr>
              <a:t>Цель:</a:t>
            </a:r>
            <a:endParaRPr lang="en-US" sz="2000" b="1" dirty="0" smtClean="0">
              <a:latin typeface="+mj-lt"/>
            </a:endParaRPr>
          </a:p>
          <a:p>
            <a:pPr marL="342900" indent="-342900" algn="just">
              <a:buFont typeface="+mj-lt"/>
              <a:buAutoNum type="arabicPeriod"/>
            </a:pPr>
            <a:r>
              <a:rPr lang="ru-RU" sz="2000" dirty="0">
                <a:cs typeface="Corbel"/>
              </a:rPr>
              <a:t>Дизайн является жестким (</a:t>
            </a:r>
            <a:r>
              <a:rPr lang="ru-RU" sz="2000" dirty="0" err="1">
                <a:cs typeface="Corbel"/>
              </a:rPr>
              <a:t>rigid</a:t>
            </a:r>
            <a:r>
              <a:rPr lang="ru-RU" sz="2000" dirty="0">
                <a:cs typeface="Corbel"/>
              </a:rPr>
              <a:t>), если его тяжело изменить, поскольку любое изменение влияет на слишком большое количество других частей системы.</a:t>
            </a:r>
          </a:p>
          <a:p>
            <a:pPr marL="342900" indent="-342900" algn="just">
              <a:buFont typeface="+mj-lt"/>
              <a:buAutoNum type="arabicPeriod"/>
            </a:pPr>
            <a:r>
              <a:rPr lang="ru-RU" sz="2000" dirty="0">
                <a:cs typeface="Corbel"/>
              </a:rPr>
              <a:t>Дизайн является хрупким (</a:t>
            </a:r>
            <a:r>
              <a:rPr lang="ru-RU" sz="2000" dirty="0" err="1">
                <a:cs typeface="Corbel"/>
              </a:rPr>
              <a:t>fragile</a:t>
            </a:r>
            <a:r>
              <a:rPr lang="ru-RU" sz="2000" dirty="0">
                <a:cs typeface="Corbel"/>
              </a:rPr>
              <a:t>), если при внесении изменений неожиданно ломаются другие части системы.</a:t>
            </a:r>
          </a:p>
          <a:p>
            <a:pPr marL="342900" indent="-342900" algn="just">
              <a:buFont typeface="+mj-lt"/>
              <a:buAutoNum type="arabicPeriod"/>
            </a:pPr>
            <a:r>
              <a:rPr lang="ru-RU" sz="2000" dirty="0">
                <a:cs typeface="Corbel"/>
              </a:rPr>
              <a:t>Дизайн является неподвижным (</a:t>
            </a:r>
            <a:r>
              <a:rPr lang="ru-RU" sz="2000" dirty="0" err="1">
                <a:cs typeface="Corbel"/>
              </a:rPr>
              <a:t>immobile</a:t>
            </a:r>
            <a:r>
              <a:rPr lang="ru-RU" sz="2000" dirty="0">
                <a:cs typeface="Corbel"/>
              </a:rPr>
              <a:t>), если код тяжело использовать повторно в другом приложении, поскольку его слишком сложно «выпутать» из текущего приложения</a:t>
            </a:r>
            <a:r>
              <a:rPr lang="ru-RU" sz="2000" dirty="0" smtClean="0">
                <a:cs typeface="Corbel"/>
              </a:rPr>
              <a:t>.</a:t>
            </a:r>
            <a:endParaRPr lang="en-US" sz="2000" dirty="0">
              <a:latin typeface="Corbel"/>
              <a:cs typeface="Corbel"/>
            </a:endParaRPr>
          </a:p>
        </p:txBody>
      </p:sp>
    </p:spTree>
    <p:extLst>
      <p:ext uri="{BB962C8B-B14F-4D97-AF65-F5344CB8AC3E}">
        <p14:creationId xmlns:p14="http://schemas.microsoft.com/office/powerpoint/2010/main" val="628666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762000"/>
            <a:ext cx="8229600" cy="704851"/>
          </a:xfrm>
        </p:spPr>
        <p:txBody>
          <a:bodyPr/>
          <a:lstStyle/>
          <a:p>
            <a:pPr eaLnBrk="1" hangingPunct="1"/>
            <a:r>
              <a:rPr lang="en-US" sz="4000" dirty="0" smtClean="0"/>
              <a:t>DIP</a:t>
            </a:r>
            <a:r>
              <a:rPr lang="ru-RU" sz="4000" dirty="0" smtClean="0"/>
              <a:t>:</a:t>
            </a:r>
            <a:r>
              <a:rPr lang="en-US" sz="4000" dirty="0" smtClean="0"/>
              <a:t> </a:t>
            </a:r>
            <a:r>
              <a:rPr lang="ru-RU" sz="4000" dirty="0" smtClean="0"/>
              <a:t>неправильный вариант</a:t>
            </a:r>
            <a:endParaRPr lang="en-US" sz="4000" dirty="0" smtClean="0"/>
          </a:p>
        </p:txBody>
      </p:sp>
      <p:sp>
        <p:nvSpPr>
          <p:cNvPr id="38915" name="Rectangle 7"/>
          <p:cNvSpPr>
            <a:spLocks noChangeArrowheads="1"/>
          </p:cNvSpPr>
          <p:nvPr/>
        </p:nvSpPr>
        <p:spPr bwMode="auto">
          <a:xfrm>
            <a:off x="457200" y="1371603"/>
            <a:ext cx="7239000" cy="5478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smtClean="0">
                <a:latin typeface="Consolas" pitchFamily="49" charset="0"/>
                <a:cs typeface="Consolas" pitchFamily="49" charset="0"/>
              </a:rPr>
              <a:t>class Developer</a:t>
            </a:r>
          </a:p>
          <a:p>
            <a:r>
              <a:rPr lang="en-US" sz="1400" dirty="0" smtClean="0">
                <a:latin typeface="Consolas" pitchFamily="49" charset="0"/>
                <a:cs typeface="Consolas" pitchFamily="49" charset="0"/>
              </a:rPr>
              <a:t>{</a:t>
            </a:r>
          </a:p>
          <a:p>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public void </a:t>
            </a:r>
            <a:r>
              <a:rPr lang="en-US" sz="1400" dirty="0" err="1" smtClean="0">
                <a:latin typeface="Consolas" pitchFamily="49" charset="0"/>
                <a:cs typeface="Consolas" pitchFamily="49" charset="0"/>
              </a:rPr>
              <a:t>WriteApplication</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IApplication</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helloWorld</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HelloWorldApp</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WriteCode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helloWorld</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private void </a:t>
            </a:r>
            <a:r>
              <a:rPr lang="en-US" sz="1400" dirty="0" err="1" smtClean="0">
                <a:latin typeface="Consolas" pitchFamily="49" charset="0"/>
                <a:cs typeface="Consolas" pitchFamily="49" charset="0"/>
              </a:rPr>
              <a:t>WriteCode</a:t>
            </a:r>
            <a:r>
              <a:rPr lang="en-US" sz="1400" dirty="0" smtClean="0">
                <a:latin typeface="Consolas" pitchFamily="49" charset="0"/>
                <a:cs typeface="Consolas" pitchFamily="49" charset="0"/>
              </a:rPr>
              <a:t>() { ... };</a:t>
            </a: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interface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string </a:t>
            </a:r>
            <a:r>
              <a:rPr lang="en-US" sz="1400" dirty="0" err="1" smtClean="0">
                <a:latin typeface="Consolas" pitchFamily="49" charset="0"/>
                <a:cs typeface="Consolas" pitchFamily="49" charset="0"/>
              </a:rPr>
              <a:t>GetCode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HelloWorldApp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 </a:t>
            </a:r>
            <a:r>
              <a:rPr lang="ru-RU" sz="1400" dirty="0" smtClean="0">
                <a:latin typeface="Consolas" pitchFamily="49" charset="0"/>
                <a:cs typeface="Consolas" pitchFamily="49" charset="0"/>
              </a:rPr>
              <a:t>реализация</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VeryBigApp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IApplication</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 </a:t>
            </a:r>
            <a:r>
              <a:rPr lang="ru-RU" sz="1400" dirty="0" smtClean="0">
                <a:latin typeface="Consolas" pitchFamily="49" charset="0"/>
                <a:cs typeface="Consolas" pitchFamily="49" charset="0"/>
              </a:rPr>
              <a:t>реализация</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762000"/>
            <a:ext cx="8229600" cy="704851"/>
          </a:xfrm>
        </p:spPr>
        <p:txBody>
          <a:bodyPr/>
          <a:lstStyle/>
          <a:p>
            <a:pPr eaLnBrk="1" hangingPunct="1"/>
            <a:r>
              <a:rPr lang="en-US" sz="4000" dirty="0" smtClean="0"/>
              <a:t>DIP</a:t>
            </a:r>
            <a:r>
              <a:rPr lang="ru-RU" sz="4000" dirty="0" smtClean="0"/>
              <a:t>:</a:t>
            </a:r>
            <a:r>
              <a:rPr lang="en-US" sz="4000" dirty="0" smtClean="0"/>
              <a:t> </a:t>
            </a:r>
            <a:r>
              <a:rPr lang="ru-RU" sz="4000" dirty="0" smtClean="0"/>
              <a:t>правильный вариант</a:t>
            </a:r>
            <a:endParaRPr lang="en-US" sz="4000" dirty="0" smtClean="0"/>
          </a:p>
        </p:txBody>
      </p:sp>
      <p:sp>
        <p:nvSpPr>
          <p:cNvPr id="39939" name="Rectangle 7"/>
          <p:cNvSpPr>
            <a:spLocks noChangeArrowheads="1"/>
          </p:cNvSpPr>
          <p:nvPr/>
        </p:nvSpPr>
        <p:spPr bwMode="auto">
          <a:xfrm>
            <a:off x="762000" y="1752600"/>
            <a:ext cx="7924800"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dirty="0">
                <a:latin typeface="Consolas" pitchFamily="49" charset="0"/>
                <a:cs typeface="Consolas" pitchFamily="49" charset="0"/>
              </a:rPr>
              <a:t>class Developer</a:t>
            </a:r>
          </a:p>
          <a:p>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public void </a:t>
            </a:r>
            <a:r>
              <a:rPr lang="en-US" sz="1400" dirty="0" err="1">
                <a:latin typeface="Consolas" pitchFamily="49" charset="0"/>
                <a:cs typeface="Consolas" pitchFamily="49" charset="0"/>
              </a:rPr>
              <a:t>WriteApplication</a:t>
            </a:r>
            <a:r>
              <a:rPr lang="en-US" sz="1400" dirty="0">
                <a:latin typeface="Consolas" pitchFamily="49" charset="0"/>
                <a:cs typeface="Consolas" pitchFamily="49" charset="0"/>
              </a:rPr>
              <a:t>(</a:t>
            </a:r>
            <a:r>
              <a:rPr lang="en-US" sz="1400" dirty="0" err="1">
                <a:latin typeface="Consolas" pitchFamily="49" charset="0"/>
                <a:cs typeface="Consolas" pitchFamily="49" charset="0"/>
              </a:rPr>
              <a:t>IApplication</a:t>
            </a:r>
            <a:r>
              <a:rPr lang="en-US" sz="1400" dirty="0">
                <a:latin typeface="Consolas" pitchFamily="49" charset="0"/>
                <a:cs typeface="Consolas" pitchFamily="49" charset="0"/>
              </a:rPr>
              <a:t> app)</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WriteCode</a:t>
            </a:r>
            <a:r>
              <a:rPr lang="en-US" sz="1400" dirty="0">
                <a:latin typeface="Consolas" pitchFamily="49" charset="0"/>
                <a:cs typeface="Consolas" pitchFamily="49" charset="0"/>
              </a:rPr>
              <a:t>(app);</a:t>
            </a:r>
          </a:p>
          <a:p>
            <a:r>
              <a:rPr lang="en-US" sz="1400" dirty="0">
                <a:latin typeface="Consolas" pitchFamily="49" charset="0"/>
                <a:cs typeface="Consolas" pitchFamily="49" charset="0"/>
              </a:rPr>
              <a:t>    }</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    private void </a:t>
            </a:r>
            <a:r>
              <a:rPr lang="en-US" sz="1400" dirty="0" err="1">
                <a:latin typeface="Consolas" pitchFamily="49" charset="0"/>
                <a:cs typeface="Consolas" pitchFamily="49" charset="0"/>
              </a:rPr>
              <a:t>WriteCode</a:t>
            </a:r>
            <a:r>
              <a:rPr lang="en-US" sz="1400" dirty="0">
                <a:latin typeface="Consolas" pitchFamily="49" charset="0"/>
                <a:cs typeface="Consolas" pitchFamily="49" charset="0"/>
              </a:rPr>
              <a:t>() { ... };</a:t>
            </a:r>
          </a:p>
          <a:p>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static void Main()</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Developer </a:t>
            </a:r>
            <a:r>
              <a:rPr lang="en-US" sz="1400" dirty="0" err="1">
                <a:latin typeface="Consolas" pitchFamily="49" charset="0"/>
                <a:cs typeface="Consolas" pitchFamily="49" charset="0"/>
              </a:rPr>
              <a:t>dev</a:t>
            </a:r>
            <a:r>
              <a:rPr lang="en-US" sz="1400" dirty="0">
                <a:latin typeface="Consolas" pitchFamily="49" charset="0"/>
                <a:cs typeface="Consolas" pitchFamily="49" charset="0"/>
              </a:rPr>
              <a:t> = new Developer();</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IApplication</a:t>
            </a:r>
            <a:r>
              <a:rPr lang="en-US" sz="1400" dirty="0">
                <a:latin typeface="Consolas" pitchFamily="49" charset="0"/>
                <a:cs typeface="Consolas" pitchFamily="49" charset="0"/>
              </a:rPr>
              <a:t> app = new </a:t>
            </a:r>
            <a:r>
              <a:rPr lang="en-US" sz="1400" dirty="0" err="1">
                <a:solidFill>
                  <a:srgbClr val="FF0000"/>
                </a:solidFill>
                <a:latin typeface="Consolas" pitchFamily="49" charset="0"/>
                <a:cs typeface="Consolas" pitchFamily="49" charset="0"/>
              </a:rPr>
              <a:t>VeryBigApp</a:t>
            </a:r>
            <a:r>
              <a:rPr lang="en-US" sz="1400" dirty="0">
                <a:latin typeface="Consolas" pitchFamily="49" charset="0"/>
                <a:cs typeface="Consolas" pitchFamily="49" charset="0"/>
              </a:rPr>
              <a:t>(); // </a:t>
            </a:r>
            <a:r>
              <a:rPr lang="ru-RU" sz="1400" dirty="0">
                <a:latin typeface="Consolas" pitchFamily="49" charset="0"/>
                <a:cs typeface="Consolas" pitchFamily="49" charset="0"/>
              </a:rPr>
              <a:t>теперь мы умеем писать что угодно</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err="1">
                <a:latin typeface="Consolas" pitchFamily="49" charset="0"/>
                <a:cs typeface="Consolas" pitchFamily="49" charset="0"/>
              </a:rPr>
              <a:t>dev.WriteApplication</a:t>
            </a:r>
            <a:r>
              <a:rPr lang="en-US" sz="1400" dirty="0">
                <a:latin typeface="Consolas" pitchFamily="49" charset="0"/>
                <a:cs typeface="Consolas" pitchFamily="49" charset="0"/>
              </a:rPr>
              <a:t>(app);</a:t>
            </a:r>
          </a:p>
          <a:p>
            <a:r>
              <a:rPr lang="en-US" sz="1400" dirty="0">
                <a:latin typeface="Consolas" pitchFamily="49" charset="0"/>
                <a:cs typeface="Consolas" pitchFamily="49" charset="0"/>
              </a:rPr>
              <a:t>}</a:t>
            </a:r>
          </a:p>
        </p:txBody>
      </p:sp>
      <p:sp>
        <p:nvSpPr>
          <p:cNvPr id="39940" name="Rectangle 3"/>
          <p:cNvSpPr>
            <a:spLocks noChangeArrowheads="1"/>
          </p:cNvSpPr>
          <p:nvPr/>
        </p:nvSpPr>
        <p:spPr bwMode="auto">
          <a:xfrm>
            <a:off x="609600" y="5476876"/>
            <a:ext cx="7010400" cy="923330"/>
          </a:xfrm>
          <a:prstGeom prst="rect">
            <a:avLst/>
          </a:prstGeom>
          <a:noFill/>
          <a:ln w="9525">
            <a:noFill/>
            <a:miter lim="800000"/>
            <a:headEnd/>
            <a:tailEnd/>
          </a:ln>
        </p:spPr>
        <p:txBody>
          <a:bodyPr>
            <a:spAutoFit/>
          </a:bodyPr>
          <a:lstStyle/>
          <a:p>
            <a:pPr>
              <a:defRPr/>
            </a:pPr>
            <a:r>
              <a:rPr lang="ru-RU" dirty="0">
                <a:latin typeface="+mj-lt"/>
                <a:cs typeface="Courier New" pitchFamily="49" charset="0"/>
              </a:rPr>
              <a:t>Это шаблон </a:t>
            </a:r>
            <a:r>
              <a:rPr lang="en-US" dirty="0">
                <a:latin typeface="+mj-lt"/>
                <a:cs typeface="Courier New" pitchFamily="49" charset="0"/>
              </a:rPr>
              <a:t>Dependency Injection</a:t>
            </a:r>
            <a:r>
              <a:rPr lang="ru-RU" dirty="0">
                <a:latin typeface="+mj-lt"/>
                <a:cs typeface="Courier New" pitchFamily="49" charset="0"/>
              </a:rPr>
              <a:t> (</a:t>
            </a:r>
            <a:r>
              <a:rPr lang="en-US" dirty="0">
                <a:latin typeface="+mj-lt"/>
                <a:cs typeface="Courier New" pitchFamily="49" charset="0"/>
              </a:rPr>
              <a:t>Method Injection</a:t>
            </a:r>
            <a:r>
              <a:rPr lang="ru-RU" dirty="0">
                <a:latin typeface="+mj-lt"/>
                <a:cs typeface="Courier New" pitchFamily="49" charset="0"/>
              </a:rPr>
              <a:t>),</a:t>
            </a:r>
            <a:r>
              <a:rPr lang="en-US" dirty="0">
                <a:latin typeface="+mj-lt"/>
                <a:cs typeface="Courier New" pitchFamily="49" charset="0"/>
              </a:rPr>
              <a:t> </a:t>
            </a:r>
            <a:r>
              <a:rPr lang="ru-RU" dirty="0">
                <a:latin typeface="+mj-lt"/>
                <a:cs typeface="Courier New" pitchFamily="49" charset="0"/>
              </a:rPr>
              <a:t>но можно использовать и другие шаблоны (например, </a:t>
            </a:r>
            <a:r>
              <a:rPr lang="en-US" dirty="0">
                <a:latin typeface="+mj-lt"/>
                <a:cs typeface="Courier New" pitchFamily="49" charset="0"/>
              </a:rPr>
              <a:t>Service Locator</a:t>
            </a:r>
            <a:r>
              <a:rPr lang="ru-RU" dirty="0">
                <a:latin typeface="+mj-lt"/>
                <a:cs typeface="Courier New" pitchFamily="49" charset="0"/>
              </a:rPr>
              <a:t>), а также </a:t>
            </a:r>
            <a:r>
              <a:rPr lang="en-US" dirty="0" err="1">
                <a:latin typeface="+mj-lt"/>
                <a:cs typeface="Courier New" pitchFamily="49" charset="0"/>
              </a:rPr>
              <a:t>IoC</a:t>
            </a:r>
            <a:r>
              <a:rPr lang="en-US" dirty="0">
                <a:latin typeface="+mj-lt"/>
                <a:cs typeface="Courier New" pitchFamily="49" charset="0"/>
              </a:rPr>
              <a:t> Frameworks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DIP</a:t>
            </a:r>
            <a:r>
              <a:rPr lang="ru-RU" sz="4400" dirty="0"/>
              <a:t>: </a:t>
            </a:r>
            <a:r>
              <a:rPr lang="en-US" sz="4400" dirty="0"/>
              <a:t>Dependency Inversion Principle</a:t>
            </a:r>
            <a:endParaRPr lang="en-US" dirty="0"/>
          </a:p>
        </p:txBody>
      </p:sp>
      <p:pic>
        <p:nvPicPr>
          <p:cNvPr id="5" name="Content Placeholder 4"/>
          <p:cNvPicPr>
            <a:picLocks noGrp="1" noChangeAspect="1"/>
          </p:cNvPicPr>
          <p:nvPr>
            <p:ph idx="1"/>
          </p:nvPr>
        </p:nvPicPr>
        <p:blipFill>
          <a:blip r:embed="rId3"/>
          <a:stretch>
            <a:fillRect/>
          </a:stretch>
        </p:blipFill>
        <p:spPr>
          <a:xfrm>
            <a:off x="1828800" y="1417639"/>
            <a:ext cx="6239494" cy="4608886"/>
          </a:xfrm>
          <a:prstGeom prst="rect">
            <a:avLst/>
          </a:prstGeom>
        </p:spPr>
      </p:pic>
      <p:sp>
        <p:nvSpPr>
          <p:cNvPr id="6" name="Rectangle 5"/>
          <p:cNvSpPr/>
          <p:nvPr/>
        </p:nvSpPr>
        <p:spPr>
          <a:xfrm>
            <a:off x="990600" y="6172200"/>
            <a:ext cx="8153400" cy="584775"/>
          </a:xfrm>
          <a:prstGeom prst="rect">
            <a:avLst/>
          </a:prstGeom>
        </p:spPr>
        <p:txBody>
          <a:bodyPr wrap="square">
            <a:spAutoFit/>
          </a:bodyPr>
          <a:lstStyle/>
          <a:p>
            <a:pPr algn="just"/>
            <a:r>
              <a:rPr lang="ru-RU" sz="1600" dirty="0">
                <a:solidFill>
                  <a:srgbClr val="000000"/>
                </a:solidFill>
                <a:latin typeface="Verdana" charset="0"/>
              </a:rPr>
              <a:t>Основная идея этого паттерна в том, что и контроллер и представление зависят от модели, но модель никак не зависит от этих двух </a:t>
            </a:r>
            <a:r>
              <a:rPr lang="ru-RU" sz="1600" dirty="0" smtClean="0">
                <a:solidFill>
                  <a:srgbClr val="000000"/>
                </a:solidFill>
                <a:latin typeface="Verdana" charset="0"/>
              </a:rPr>
              <a:t>компонент</a:t>
            </a:r>
            <a:endParaRPr lang="en-US" sz="1600" dirty="0"/>
          </a:p>
        </p:txBody>
      </p:sp>
    </p:spTree>
    <p:extLst>
      <p:ext uri="{BB962C8B-B14F-4D97-AF65-F5344CB8AC3E}">
        <p14:creationId xmlns:p14="http://schemas.microsoft.com/office/powerpoint/2010/main" val="245240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762000"/>
            <a:ext cx="8229600" cy="704851"/>
          </a:xfrm>
        </p:spPr>
        <p:txBody>
          <a:bodyPr/>
          <a:lstStyle/>
          <a:p>
            <a:pPr eaLnBrk="1" hangingPunct="1"/>
            <a:r>
              <a:rPr lang="en-US" sz="4000" smtClean="0"/>
              <a:t>SRP</a:t>
            </a:r>
            <a:r>
              <a:rPr lang="ru-RU" sz="4000" smtClean="0"/>
              <a:t>:</a:t>
            </a:r>
            <a:r>
              <a:rPr lang="en-US" sz="4000" smtClean="0"/>
              <a:t> Single Responsibility Principle</a:t>
            </a:r>
            <a:endParaRPr lang="ru-RU" sz="4000" smtClean="0"/>
          </a:p>
        </p:txBody>
      </p:sp>
      <p:sp>
        <p:nvSpPr>
          <p:cNvPr id="23555" name="Content Placeholder 2"/>
          <p:cNvSpPr>
            <a:spLocks noGrp="1"/>
          </p:cNvSpPr>
          <p:nvPr>
            <p:ph idx="1"/>
          </p:nvPr>
        </p:nvSpPr>
        <p:spPr>
          <a:xfrm>
            <a:off x="457200" y="1905001"/>
            <a:ext cx="8382000" cy="4389439"/>
          </a:xfrm>
        </p:spPr>
        <p:txBody>
          <a:bodyPr>
            <a:normAutofit lnSpcReduction="10000"/>
          </a:bodyPr>
          <a:lstStyle/>
          <a:p>
            <a:pPr marL="0" indent="0">
              <a:buNone/>
              <a:defRPr/>
            </a:pPr>
            <a:r>
              <a:rPr lang="ru-RU" sz="2000" i="1" dirty="0" smtClean="0">
                <a:latin typeface="+mj-lt"/>
              </a:rPr>
              <a:t>1. Не должно быть больше одной причины для изменения класса </a:t>
            </a:r>
            <a:r>
              <a:rPr lang="ru-RU" sz="2000" dirty="0" smtClean="0">
                <a:latin typeface="+mj-lt"/>
              </a:rPr>
              <a:t>(Роберт </a:t>
            </a:r>
            <a:r>
              <a:rPr lang="ru-RU" sz="2000" i="1" dirty="0" smtClean="0"/>
              <a:t>Мартин </a:t>
            </a:r>
            <a:r>
              <a:rPr lang="ru-RU" sz="2000" dirty="0" smtClean="0"/>
              <a:t>Принципы</a:t>
            </a:r>
            <a:r>
              <a:rPr lang="ru-RU" sz="2000" dirty="0"/>
              <a:t>, </a:t>
            </a:r>
            <a:r>
              <a:rPr lang="ru-RU" sz="2000" dirty="0" smtClean="0"/>
              <a:t>паттерны </a:t>
            </a:r>
            <a:r>
              <a:rPr lang="ru-RU" sz="2000" dirty="0"/>
              <a:t>и практики </a:t>
            </a:r>
            <a:r>
              <a:rPr lang="ru-RU" sz="2000" dirty="0" smtClean="0"/>
              <a:t>гибкой̆ </a:t>
            </a:r>
            <a:r>
              <a:rPr lang="ru-RU" sz="2000" dirty="0"/>
              <a:t>разработки. — 2006 </a:t>
            </a:r>
            <a:r>
              <a:rPr lang="ru-RU" sz="2000" dirty="0" smtClean="0">
                <a:latin typeface="+mj-lt"/>
              </a:rPr>
              <a:t>).</a:t>
            </a:r>
          </a:p>
          <a:p>
            <a:pPr marL="0" indent="0" eaLnBrk="1" hangingPunct="1">
              <a:buFont typeface="Wingdings 2" pitchFamily="18" charset="2"/>
              <a:buNone/>
              <a:defRPr/>
            </a:pPr>
            <a:r>
              <a:rPr lang="ru-RU" sz="2000" i="1" dirty="0" smtClean="0">
                <a:latin typeface="+mj-lt"/>
              </a:rPr>
              <a:t>2. Каждый класс должен быть сфокусирован на своей области ответственности.</a:t>
            </a:r>
          </a:p>
          <a:p>
            <a:pPr marL="0" indent="0" eaLnBrk="1" hangingPunct="1">
              <a:buFont typeface="Wingdings 2" pitchFamily="18" charset="2"/>
              <a:buNone/>
              <a:defRPr/>
            </a:pPr>
            <a:endParaRPr lang="en-US" sz="2000" dirty="0" smtClean="0">
              <a:latin typeface="+mj-lt"/>
            </a:endParaRPr>
          </a:p>
          <a:p>
            <a:pPr marL="0" indent="0" eaLnBrk="1" hangingPunct="1">
              <a:buFont typeface="Wingdings 2" pitchFamily="18" charset="2"/>
              <a:buNone/>
              <a:defRPr/>
            </a:pPr>
            <a:r>
              <a:rPr lang="ru-RU" sz="2000" b="1" dirty="0" smtClean="0">
                <a:latin typeface="+mj-lt"/>
              </a:rPr>
              <a:t>Цель:</a:t>
            </a:r>
            <a:endParaRPr lang="en-US" sz="2000" b="1" dirty="0" smtClean="0">
              <a:latin typeface="+mj-lt"/>
            </a:endParaRPr>
          </a:p>
          <a:p>
            <a:pPr marL="274320" eaLnBrk="1" hangingPunct="1">
              <a:defRPr/>
            </a:pPr>
            <a:r>
              <a:rPr lang="ru-RU" sz="2000" dirty="0" smtClean="0">
                <a:latin typeface="+mj-lt"/>
              </a:rPr>
              <a:t>упростить внесение изменений</a:t>
            </a:r>
          </a:p>
          <a:p>
            <a:pPr marL="274320" eaLnBrk="1" hangingPunct="1">
              <a:defRPr/>
            </a:pPr>
            <a:r>
              <a:rPr lang="ru-RU" sz="2000" dirty="0" smtClean="0">
                <a:latin typeface="+mj-lt"/>
              </a:rPr>
              <a:t>защититься от побочных эффектов при изменениях</a:t>
            </a:r>
            <a:endParaRPr lang="en-US" sz="2000" dirty="0" smtClean="0">
              <a:latin typeface="+mj-lt"/>
            </a:endParaRPr>
          </a:p>
          <a:p>
            <a:pPr marL="0" eaLnBrk="1" hangingPunct="1">
              <a:buFont typeface="Wingdings 2" pitchFamily="18" charset="2"/>
              <a:buNone/>
              <a:defRPr/>
            </a:pPr>
            <a:endParaRPr lang="ru-RU" sz="2000" dirty="0" smtClean="0">
              <a:latin typeface="+mj-lt"/>
            </a:endParaRPr>
          </a:p>
          <a:p>
            <a:pPr marL="0" indent="0" eaLnBrk="1" hangingPunct="1">
              <a:buFont typeface="Wingdings 2" pitchFamily="18" charset="2"/>
              <a:buNone/>
              <a:defRPr/>
            </a:pPr>
            <a:r>
              <a:rPr lang="ru-RU" sz="2000" b="1" dirty="0" smtClean="0">
                <a:latin typeface="+mj-lt"/>
              </a:rPr>
              <a:t>Достигается за счет:</a:t>
            </a:r>
          </a:p>
          <a:p>
            <a:pPr marL="274320" eaLnBrk="1" hangingPunct="1">
              <a:defRPr/>
            </a:pPr>
            <a:r>
              <a:rPr lang="ru-RU" sz="2000" dirty="0" smtClean="0">
                <a:latin typeface="+mj-lt"/>
              </a:rPr>
              <a:t>правильное проектирование</a:t>
            </a:r>
            <a:endParaRPr lang="en-US" sz="2000" dirty="0" smtClean="0">
              <a:latin typeface="+mj-lt"/>
            </a:endParaRPr>
          </a:p>
          <a:p>
            <a:pPr marL="274320" eaLnBrk="1" hangingPunct="1">
              <a:defRPr/>
            </a:pPr>
            <a:r>
              <a:rPr lang="ru-RU" sz="2000" dirty="0" smtClean="0">
                <a:latin typeface="+mj-lt"/>
              </a:rPr>
              <a:t>использование паттернов проектирования</a:t>
            </a:r>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a:p>
            <a:pPr marL="0" eaLnBrk="1" hangingPunct="1">
              <a:buFont typeface="Wingdings 2" pitchFamily="18" charset="2"/>
              <a:buNone/>
              <a:defRPr/>
            </a:pPr>
            <a:endParaRPr lang="ru-RU" sz="2000" dirty="0" smtClean="0"/>
          </a:p>
        </p:txBody>
      </p:sp>
    </p:spTree>
    <p:extLst>
      <p:ext uri="{BB962C8B-B14F-4D97-AF65-F5344CB8AC3E}">
        <p14:creationId xmlns:p14="http://schemas.microsoft.com/office/powerpoint/2010/main" val="3739451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DIP</a:t>
            </a:r>
            <a:r>
              <a:rPr lang="ru-RU" sz="4400" dirty="0"/>
              <a:t>: </a:t>
            </a:r>
            <a:r>
              <a:rPr lang="en-US" sz="4400" dirty="0"/>
              <a:t>Dependency Inversion Principle</a:t>
            </a:r>
            <a:endParaRPr lang="en-US" dirty="0"/>
          </a:p>
        </p:txBody>
      </p:sp>
      <p:pic>
        <p:nvPicPr>
          <p:cNvPr id="4" name="Content Placeholder 3"/>
          <p:cNvPicPr>
            <a:picLocks noGrp="1" noChangeAspect="1"/>
          </p:cNvPicPr>
          <p:nvPr>
            <p:ph idx="1"/>
          </p:nvPr>
        </p:nvPicPr>
        <p:blipFill>
          <a:blip r:embed="rId2"/>
          <a:stretch>
            <a:fillRect/>
          </a:stretch>
        </p:blipFill>
        <p:spPr>
          <a:xfrm>
            <a:off x="2208485" y="1417639"/>
            <a:ext cx="5952326" cy="4880751"/>
          </a:xfrm>
          <a:prstGeom prst="rect">
            <a:avLst/>
          </a:prstGeom>
        </p:spPr>
      </p:pic>
    </p:spTree>
    <p:extLst>
      <p:ext uri="{BB962C8B-B14F-4D97-AF65-F5344CB8AC3E}">
        <p14:creationId xmlns:p14="http://schemas.microsoft.com/office/powerpoint/2010/main" val="1028363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DI </a:t>
            </a:r>
            <a:r>
              <a:rPr lang="en-US" dirty="0" smtClean="0">
                <a:effectLst/>
              </a:rPr>
              <a:t>Patterns. Constructor </a:t>
            </a:r>
            <a:r>
              <a:rPr lang="en-US" dirty="0">
                <a:effectLst/>
              </a:rPr>
              <a:t>Injection</a:t>
            </a:r>
          </a:p>
        </p:txBody>
      </p:sp>
      <p:sp>
        <p:nvSpPr>
          <p:cNvPr id="3" name="Content Placeholder 2"/>
          <p:cNvSpPr>
            <a:spLocks noGrp="1"/>
          </p:cNvSpPr>
          <p:nvPr>
            <p:ph idx="1"/>
          </p:nvPr>
        </p:nvSpPr>
        <p:spPr/>
        <p:txBody>
          <a:bodyPr/>
          <a:lstStyle/>
          <a:p>
            <a:pPr marL="82296" indent="0" algn="just">
              <a:buNone/>
            </a:pPr>
            <a:r>
              <a:rPr lang="ru-RU" sz="2000" b="1" dirty="0" smtClean="0"/>
              <a:t>Назначение</a:t>
            </a:r>
            <a:r>
              <a:rPr lang="en-US" sz="2000" b="1" dirty="0" smtClean="0"/>
              <a:t> </a:t>
            </a:r>
            <a:r>
              <a:rPr lang="ru-RU" sz="2000" dirty="0" smtClean="0"/>
              <a:t>Разорвать жесткую связь между классом и его </a:t>
            </a:r>
            <a:r>
              <a:rPr lang="ru-RU" sz="2000" b="1" dirty="0" smtClean="0"/>
              <a:t>обязательными </a:t>
            </a:r>
            <a:r>
              <a:rPr lang="ru-RU" sz="2000" dirty="0" smtClean="0"/>
              <a:t>зависимостями.</a:t>
            </a:r>
            <a:endParaRPr lang="en-US" sz="2000" dirty="0" smtClean="0"/>
          </a:p>
          <a:p>
            <a:pPr marL="82296" indent="0" algn="just">
              <a:buNone/>
            </a:pPr>
            <a:endParaRPr lang="en-US" sz="2000" dirty="0" smtClean="0"/>
          </a:p>
          <a:p>
            <a:pPr marL="82296" indent="0" algn="just">
              <a:buNone/>
            </a:pPr>
            <a:r>
              <a:rPr lang="ru-RU" sz="2000" b="1" dirty="0" smtClean="0"/>
              <a:t>Передача зависимостей через конструктор является предпочтительным способом внедрения зависимостей, поскольку в этом случае проще всего обеспечить четкий контракт между классом и его клиентами</a:t>
            </a:r>
            <a:endParaRPr lang="ru-RU" sz="2000" dirty="0" smtClean="0"/>
          </a:p>
        </p:txBody>
      </p:sp>
    </p:spTree>
    <p:extLst>
      <p:ext uri="{BB962C8B-B14F-4D97-AF65-F5344CB8AC3E}">
        <p14:creationId xmlns:p14="http://schemas.microsoft.com/office/powerpoint/2010/main" val="7860390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DI </a:t>
            </a:r>
            <a:r>
              <a:rPr lang="en-US" dirty="0" smtClean="0">
                <a:effectLst/>
              </a:rPr>
              <a:t>Patterns. Constructor </a:t>
            </a:r>
            <a:r>
              <a:rPr lang="en-US" dirty="0">
                <a:effectLst/>
              </a:rPr>
              <a:t>Injection</a:t>
            </a:r>
          </a:p>
        </p:txBody>
      </p:sp>
      <p:sp>
        <p:nvSpPr>
          <p:cNvPr id="5" name="Rectangle 4"/>
          <p:cNvSpPr/>
          <p:nvPr/>
        </p:nvSpPr>
        <p:spPr>
          <a:xfrm>
            <a:off x="1219200" y="1430891"/>
            <a:ext cx="7714488" cy="3970318"/>
          </a:xfrm>
          <a:prstGeom prst="rect">
            <a:avLst/>
          </a:prstGeom>
        </p:spPr>
        <p:txBody>
          <a:bodyPr wrap="square">
            <a:spAutoFit/>
          </a:bodyPr>
          <a:lstStyle/>
          <a:p>
            <a:r>
              <a:rPr lang="en-US" dirty="0">
                <a:latin typeface="Consolas" charset="0"/>
              </a:rPr>
              <a:t>// </a:t>
            </a:r>
            <a:r>
              <a:rPr lang="en-US" dirty="0" err="1">
                <a:latin typeface="Consolas" charset="0"/>
              </a:rPr>
              <a:t>Декораторы</a:t>
            </a:r>
            <a:r>
              <a:rPr lang="en-US" dirty="0">
                <a:latin typeface="Consolas" charset="0"/>
              </a:rPr>
              <a:t> </a:t>
            </a:r>
            <a:r>
              <a:rPr lang="en-US" dirty="0" err="1">
                <a:latin typeface="Consolas" charset="0"/>
              </a:rPr>
              <a:t>var</a:t>
            </a:r>
            <a:r>
              <a:rPr lang="en-US" dirty="0">
                <a:latin typeface="Consolas" charset="0"/>
              </a:rPr>
              <a:t> </a:t>
            </a:r>
            <a:r>
              <a:rPr lang="en-US" dirty="0" err="1">
                <a:latin typeface="Consolas" charset="0"/>
              </a:rPr>
              <a:t>ms</a:t>
            </a:r>
            <a:r>
              <a:rPr lang="en-US" dirty="0">
                <a:latin typeface="Consolas" charset="0"/>
              </a:rPr>
              <a:t> = new </a:t>
            </a:r>
            <a:r>
              <a:rPr lang="en-US" dirty="0" err="1">
                <a:latin typeface="Consolas" charset="0"/>
              </a:rPr>
              <a:t>MemoryStream</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bs</a:t>
            </a:r>
            <a:r>
              <a:rPr lang="en-US" dirty="0">
                <a:latin typeface="Consolas" charset="0"/>
              </a:rPr>
              <a:t> = new </a:t>
            </a:r>
            <a:r>
              <a:rPr lang="en-US" dirty="0" err="1">
                <a:latin typeface="Consolas" charset="0"/>
              </a:rPr>
              <a:t>BufferedStream</a:t>
            </a:r>
            <a:r>
              <a:rPr lang="en-US" dirty="0">
                <a:latin typeface="Consolas" charset="0"/>
              </a:rPr>
              <a:t>(</a:t>
            </a:r>
            <a:r>
              <a:rPr lang="en-US" dirty="0" err="1">
                <a:latin typeface="Consolas" charset="0"/>
              </a:rPr>
              <a:t>ms</a:t>
            </a:r>
            <a:r>
              <a:rPr lang="en-US" dirty="0" smtClean="0">
                <a:latin typeface="Consolas" charset="0"/>
              </a:rPr>
              <a:t>);</a:t>
            </a:r>
          </a:p>
          <a:p>
            <a:r>
              <a:rPr lang="en-US" dirty="0" smtClean="0">
                <a:latin typeface="Consolas" charset="0"/>
              </a:rPr>
              <a:t> </a:t>
            </a:r>
          </a:p>
          <a:p>
            <a:r>
              <a:rPr lang="en-US" dirty="0" smtClean="0">
                <a:latin typeface="Consolas" charset="0"/>
              </a:rPr>
              <a:t>// </a:t>
            </a:r>
            <a:r>
              <a:rPr lang="en-US" dirty="0" err="1">
                <a:latin typeface="Consolas" charset="0"/>
              </a:rPr>
              <a:t>Стратегия</a:t>
            </a:r>
            <a:r>
              <a:rPr lang="en-US" dirty="0">
                <a:latin typeface="Consolas" charset="0"/>
              </a:rPr>
              <a:t> </a:t>
            </a:r>
            <a:r>
              <a:rPr lang="en-US" dirty="0" err="1">
                <a:latin typeface="Consolas" charset="0"/>
              </a:rPr>
              <a:t>сортировки</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sortedArray</a:t>
            </a:r>
            <a:r>
              <a:rPr lang="en-US" dirty="0">
                <a:latin typeface="Consolas" charset="0"/>
              </a:rPr>
              <a:t> </a:t>
            </a:r>
            <a:r>
              <a:rPr lang="en-US" dirty="0" smtClean="0">
                <a:latin typeface="Consolas" charset="0"/>
              </a:rPr>
              <a:t>= 		new</a:t>
            </a:r>
            <a:r>
              <a:rPr lang="en-US" dirty="0">
                <a:latin typeface="Consolas" charset="0"/>
              </a:rPr>
              <a:t> </a:t>
            </a:r>
            <a:r>
              <a:rPr lang="en-US" dirty="0" err="1" smtClean="0">
                <a:latin typeface="Consolas" charset="0"/>
              </a:rPr>
              <a:t>SortedList</a:t>
            </a:r>
            <a:r>
              <a:rPr lang="en-US" dirty="0" smtClean="0">
                <a:latin typeface="Consolas" charset="0"/>
              </a:rPr>
              <a:t>&lt;</a:t>
            </a:r>
            <a:r>
              <a:rPr lang="en-US" dirty="0" err="1" smtClean="0">
                <a:latin typeface="Consolas" charset="0"/>
              </a:rPr>
              <a:t>int,string</a:t>
            </a:r>
            <a:r>
              <a:rPr lang="en-US" dirty="0" smtClean="0">
                <a:latin typeface="Consolas" charset="0"/>
              </a:rPr>
              <a:t>&gt;(new</a:t>
            </a:r>
            <a:r>
              <a:rPr lang="en-US" dirty="0">
                <a:latin typeface="Consolas" charset="0"/>
              </a:rPr>
              <a:t> </a:t>
            </a:r>
            <a:r>
              <a:rPr lang="en-US" dirty="0" err="1">
                <a:latin typeface="Consolas" charset="0"/>
              </a:rPr>
              <a:t>CustomComparer</a:t>
            </a:r>
            <a:r>
              <a:rPr lang="en-US" dirty="0" smtClean="0">
                <a:latin typeface="Consolas" charset="0"/>
              </a:rPr>
              <a:t>());</a:t>
            </a:r>
          </a:p>
          <a:p>
            <a:r>
              <a:rPr lang="en-US" dirty="0" smtClean="0">
                <a:latin typeface="Consolas" charset="0"/>
              </a:rPr>
              <a:t> </a:t>
            </a:r>
          </a:p>
          <a:p>
            <a:r>
              <a:rPr lang="en-US" dirty="0" smtClean="0">
                <a:latin typeface="Consolas" charset="0"/>
              </a:rPr>
              <a:t>// </a:t>
            </a:r>
            <a:r>
              <a:rPr lang="en-US" dirty="0" err="1">
                <a:latin typeface="Consolas" charset="0"/>
              </a:rPr>
              <a:t>Класс</a:t>
            </a:r>
            <a:r>
              <a:rPr lang="en-US" dirty="0">
                <a:latin typeface="Consolas" charset="0"/>
              </a:rPr>
              <a:t> </a:t>
            </a:r>
            <a:r>
              <a:rPr lang="en-US" dirty="0" err="1">
                <a:latin typeface="Consolas" charset="0"/>
              </a:rPr>
              <a:t>ResourceReader</a:t>
            </a:r>
            <a:r>
              <a:rPr lang="en-US" dirty="0">
                <a:latin typeface="Consolas" charset="0"/>
              </a:rPr>
              <a:t> </a:t>
            </a:r>
            <a:r>
              <a:rPr lang="en-US" dirty="0" err="1">
                <a:latin typeface="Consolas" charset="0"/>
              </a:rPr>
              <a:t>принимает</a:t>
            </a:r>
            <a:r>
              <a:rPr lang="en-US" dirty="0">
                <a:latin typeface="Consolas" charset="0"/>
              </a:rPr>
              <a:t> Stream </a:t>
            </a:r>
            <a:endParaRPr lang="en-US" dirty="0" smtClean="0">
              <a:latin typeface="Consolas" charset="0"/>
            </a:endParaRPr>
          </a:p>
          <a:p>
            <a:r>
              <a:rPr lang="en-US" dirty="0" smtClean="0">
                <a:latin typeface="Consolas" charset="0"/>
              </a:rPr>
              <a:t>Stream </a:t>
            </a:r>
            <a:r>
              <a:rPr lang="en-US" dirty="0" err="1">
                <a:latin typeface="Consolas" charset="0"/>
              </a:rPr>
              <a:t>ms</a:t>
            </a:r>
            <a:r>
              <a:rPr lang="en-US" dirty="0">
                <a:latin typeface="Consolas" charset="0"/>
              </a:rPr>
              <a:t> = new </a:t>
            </a:r>
            <a:r>
              <a:rPr lang="en-US" dirty="0" err="1">
                <a:latin typeface="Consolas" charset="0"/>
              </a:rPr>
              <a:t>MemoryStream</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resourceReader</a:t>
            </a:r>
            <a:r>
              <a:rPr lang="en-US" dirty="0">
                <a:latin typeface="Consolas" charset="0"/>
              </a:rPr>
              <a:t> = new </a:t>
            </a:r>
            <a:r>
              <a:rPr lang="en-US" dirty="0" err="1">
                <a:latin typeface="Consolas" charset="0"/>
              </a:rPr>
              <a:t>ResourceReader</a:t>
            </a:r>
            <a:r>
              <a:rPr lang="en-US" dirty="0">
                <a:latin typeface="Consolas" charset="0"/>
              </a:rPr>
              <a:t>(</a:t>
            </a:r>
            <a:r>
              <a:rPr lang="en-US" dirty="0" err="1">
                <a:latin typeface="Consolas" charset="0"/>
              </a:rPr>
              <a:t>ms</a:t>
            </a:r>
            <a:r>
              <a:rPr lang="en-US" dirty="0">
                <a:latin typeface="Consolas" charset="0"/>
              </a:rPr>
              <a:t>); </a:t>
            </a:r>
            <a:endParaRPr lang="en-US" dirty="0" smtClean="0">
              <a:latin typeface="Consolas" charset="0"/>
            </a:endParaRPr>
          </a:p>
          <a:p>
            <a:endParaRPr lang="en-US" dirty="0" smtClean="0">
              <a:latin typeface="Consolas" charset="0"/>
            </a:endParaRPr>
          </a:p>
          <a:p>
            <a:r>
              <a:rPr lang="en-US" dirty="0" smtClean="0">
                <a:latin typeface="Consolas" charset="0"/>
              </a:rPr>
              <a:t>// </a:t>
            </a:r>
            <a:r>
              <a:rPr lang="en-US" dirty="0" err="1">
                <a:latin typeface="Consolas" charset="0"/>
              </a:rPr>
              <a:t>BinaryReader</a:t>
            </a:r>
            <a:r>
              <a:rPr lang="en-US" dirty="0">
                <a:latin typeface="Consolas" charset="0"/>
              </a:rPr>
              <a:t>/</a:t>
            </a:r>
            <a:r>
              <a:rPr lang="en-US" dirty="0" err="1">
                <a:latin typeface="Consolas" charset="0"/>
              </a:rPr>
              <a:t>BinaryWriter</a:t>
            </a:r>
            <a:r>
              <a:rPr lang="en-US" dirty="0">
                <a:latin typeface="Consolas" charset="0"/>
              </a:rPr>
              <a:t>, </a:t>
            </a:r>
            <a:r>
              <a:rPr lang="en-US" dirty="0" err="1">
                <a:latin typeface="Consolas" charset="0"/>
              </a:rPr>
              <a:t>StreamReader</a:t>
            </a:r>
            <a:r>
              <a:rPr lang="en-US" dirty="0">
                <a:latin typeface="Consolas" charset="0"/>
              </a:rPr>
              <a:t>/</a:t>
            </a:r>
            <a:r>
              <a:rPr lang="en-US" dirty="0" err="1">
                <a:latin typeface="Consolas" charset="0"/>
              </a:rPr>
              <a:t>StreamWriter</a:t>
            </a:r>
            <a:r>
              <a:rPr lang="en-US" dirty="0">
                <a:latin typeface="Consolas" charset="0"/>
              </a:rPr>
              <a:t> </a:t>
            </a:r>
            <a:endParaRPr lang="en-US" dirty="0" smtClean="0">
              <a:latin typeface="Consolas" charset="0"/>
            </a:endParaRPr>
          </a:p>
          <a:p>
            <a:r>
              <a:rPr lang="en-US" dirty="0" smtClean="0">
                <a:latin typeface="Consolas" charset="0"/>
              </a:rPr>
              <a:t>// </a:t>
            </a:r>
            <a:r>
              <a:rPr lang="en-US" dirty="0" err="1">
                <a:latin typeface="Consolas" charset="0"/>
              </a:rPr>
              <a:t>также</a:t>
            </a:r>
            <a:r>
              <a:rPr lang="en-US" dirty="0">
                <a:latin typeface="Consolas" charset="0"/>
              </a:rPr>
              <a:t> </a:t>
            </a:r>
            <a:r>
              <a:rPr lang="en-US" dirty="0" err="1">
                <a:latin typeface="Consolas" charset="0"/>
              </a:rPr>
              <a:t>принимают</a:t>
            </a:r>
            <a:r>
              <a:rPr lang="en-US" dirty="0">
                <a:latin typeface="Consolas" charset="0"/>
              </a:rPr>
              <a:t> Stream </a:t>
            </a:r>
            <a:r>
              <a:rPr lang="en-US" dirty="0" err="1">
                <a:latin typeface="Consolas" charset="0"/>
              </a:rPr>
              <a:t>через</a:t>
            </a:r>
            <a:r>
              <a:rPr lang="en-US" dirty="0">
                <a:latin typeface="Consolas" charset="0"/>
              </a:rPr>
              <a:t> </a:t>
            </a:r>
            <a:r>
              <a:rPr lang="en-US" dirty="0" err="1">
                <a:latin typeface="Consolas" charset="0"/>
              </a:rPr>
              <a:t>конструктор</a:t>
            </a:r>
            <a:r>
              <a:rPr lang="en-US" dirty="0">
                <a:latin typeface="Consolas" charset="0"/>
              </a:rPr>
              <a:t> </a:t>
            </a:r>
            <a:endParaRPr lang="en-US" dirty="0" smtClean="0">
              <a:latin typeface="Consolas" charset="0"/>
            </a:endParaRPr>
          </a:p>
          <a:p>
            <a:r>
              <a:rPr lang="en-US" dirty="0" err="1" smtClean="0">
                <a:latin typeface="Consolas" charset="0"/>
              </a:rPr>
              <a:t>var</a:t>
            </a:r>
            <a:r>
              <a:rPr lang="en-US" dirty="0" smtClean="0">
                <a:latin typeface="Consolas" charset="0"/>
              </a:rPr>
              <a:t> </a:t>
            </a:r>
            <a:r>
              <a:rPr lang="en-US" dirty="0" err="1">
                <a:latin typeface="Consolas" charset="0"/>
              </a:rPr>
              <a:t>textReader</a:t>
            </a:r>
            <a:r>
              <a:rPr lang="en-US" dirty="0">
                <a:latin typeface="Consolas" charset="0"/>
              </a:rPr>
              <a:t> = new </a:t>
            </a:r>
            <a:r>
              <a:rPr lang="en-US" dirty="0" err="1">
                <a:latin typeface="Consolas" charset="0"/>
              </a:rPr>
              <a:t>StreamReader</a:t>
            </a:r>
            <a:r>
              <a:rPr lang="en-US" dirty="0">
                <a:latin typeface="Consolas" charset="0"/>
              </a:rPr>
              <a:t>(</a:t>
            </a:r>
            <a:r>
              <a:rPr lang="en-US" dirty="0" err="1">
                <a:latin typeface="Consolas" charset="0"/>
              </a:rPr>
              <a:t>ms</a:t>
            </a:r>
            <a:r>
              <a:rPr lang="en-US" dirty="0" smtClean="0">
                <a:latin typeface="Consolas" charset="0"/>
              </a:rPr>
              <a:t>);</a:t>
            </a:r>
            <a:endParaRPr lang="en-US" dirty="0"/>
          </a:p>
        </p:txBody>
      </p:sp>
    </p:spTree>
    <p:extLst>
      <p:ext uri="{BB962C8B-B14F-4D97-AF65-F5344CB8AC3E}">
        <p14:creationId xmlns:p14="http://schemas.microsoft.com/office/powerpoint/2010/main" val="21069146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effectLst/>
                <a:ea typeface="Consolas" charset="0"/>
                <a:cs typeface="Consolas" charset="0"/>
              </a:rPr>
              <a:t>DI </a:t>
            </a:r>
            <a:r>
              <a:rPr lang="en-US" sz="3900" dirty="0" smtClean="0">
                <a:effectLst/>
                <a:ea typeface="Consolas" charset="0"/>
                <a:cs typeface="Consolas" charset="0"/>
              </a:rPr>
              <a:t>Patterns. </a:t>
            </a:r>
            <a:r>
              <a:rPr lang="en-US" sz="3900" dirty="0">
                <a:effectLst/>
                <a:ea typeface="Consolas" charset="0"/>
                <a:cs typeface="Consolas" charset="0"/>
              </a:rPr>
              <a:t>Property Injection</a:t>
            </a:r>
            <a:endParaRPr lang="en-US" sz="3900" dirty="0">
              <a:effectLst/>
            </a:endParaRPr>
          </a:p>
        </p:txBody>
      </p:sp>
      <p:sp>
        <p:nvSpPr>
          <p:cNvPr id="3" name="Content Placeholder 2"/>
          <p:cNvSpPr>
            <a:spLocks noGrp="1"/>
          </p:cNvSpPr>
          <p:nvPr>
            <p:ph idx="1"/>
          </p:nvPr>
        </p:nvSpPr>
        <p:spPr>
          <a:xfrm>
            <a:off x="1435608" y="1447800"/>
            <a:ext cx="7498080" cy="838200"/>
          </a:xfrm>
        </p:spPr>
        <p:txBody>
          <a:bodyPr/>
          <a:lstStyle/>
          <a:p>
            <a:pPr marL="82296" indent="0">
              <a:buNone/>
            </a:pPr>
            <a:r>
              <a:rPr lang="ru-RU" sz="2000" b="1" dirty="0">
                <a:latin typeface="Consolas" charset="0"/>
                <a:ea typeface="Consolas" charset="0"/>
                <a:cs typeface="Consolas" charset="0"/>
              </a:rPr>
              <a:t>Назначение </a:t>
            </a:r>
            <a:r>
              <a:rPr lang="en-US" sz="2000" b="1" dirty="0">
                <a:latin typeface="Consolas" charset="0"/>
                <a:ea typeface="Consolas" charset="0"/>
                <a:cs typeface="Consolas" charset="0"/>
              </a:rPr>
              <a:t>- </a:t>
            </a:r>
            <a:r>
              <a:rPr lang="ru-RU" sz="2000" dirty="0">
                <a:latin typeface="Consolas" charset="0"/>
                <a:ea typeface="Consolas" charset="0"/>
                <a:cs typeface="Consolas" charset="0"/>
              </a:rPr>
              <a:t>Разорвать жесткую связь между классом и </a:t>
            </a:r>
            <a:r>
              <a:rPr lang="en-US" sz="2000" dirty="0">
                <a:latin typeface="Consolas" charset="0"/>
                <a:ea typeface="Consolas" charset="0"/>
                <a:cs typeface="Consolas" charset="0"/>
              </a:rPr>
              <a:t> </a:t>
            </a:r>
            <a:r>
              <a:rPr lang="ru-RU" sz="2000" dirty="0">
                <a:latin typeface="Consolas" charset="0"/>
                <a:ea typeface="Consolas" charset="0"/>
                <a:cs typeface="Consolas" charset="0"/>
              </a:rPr>
              <a:t>его </a:t>
            </a:r>
            <a:r>
              <a:rPr lang="ru-RU" sz="2000" b="1" dirty="0">
                <a:latin typeface="Consolas" charset="0"/>
                <a:ea typeface="Consolas" charset="0"/>
                <a:cs typeface="Consolas" charset="0"/>
              </a:rPr>
              <a:t>необязательными</a:t>
            </a:r>
            <a:r>
              <a:rPr lang="ru-RU" sz="2000" dirty="0">
                <a:latin typeface="Consolas" charset="0"/>
                <a:ea typeface="Consolas" charset="0"/>
                <a:cs typeface="Consolas" charset="0"/>
              </a:rPr>
              <a:t> зависимостями.</a:t>
            </a:r>
          </a:p>
        </p:txBody>
      </p:sp>
      <p:sp>
        <p:nvSpPr>
          <p:cNvPr id="4" name="Rectangle 3"/>
          <p:cNvSpPr/>
          <p:nvPr/>
        </p:nvSpPr>
        <p:spPr>
          <a:xfrm>
            <a:off x="1435608" y="2438400"/>
            <a:ext cx="7251192" cy="1754326"/>
          </a:xfrm>
          <a:prstGeom prst="rect">
            <a:avLst/>
          </a:prstGeom>
        </p:spPr>
        <p:txBody>
          <a:bodyPr wrap="square">
            <a:spAutoFit/>
          </a:bodyPr>
          <a:lstStyle/>
          <a:p>
            <a:pPr algn="just"/>
            <a:r>
              <a:rPr lang="ru-RU" dirty="0">
                <a:solidFill>
                  <a:srgbClr val="333333"/>
                </a:solidFill>
                <a:latin typeface="+mn-lt"/>
              </a:rPr>
              <a:t>Передачу зависимости через свойство следует применять </a:t>
            </a:r>
            <a:r>
              <a:rPr lang="ru-RU" b="1" dirty="0">
                <a:solidFill>
                  <a:srgbClr val="333333"/>
                </a:solidFill>
                <a:latin typeface="+mn-lt"/>
              </a:rPr>
              <a:t>только для необязательных зависимостей</a:t>
            </a:r>
            <a:r>
              <a:rPr lang="ru-RU" dirty="0">
                <a:solidFill>
                  <a:srgbClr val="333333"/>
                </a:solidFill>
                <a:latin typeface="+mn-lt"/>
              </a:rPr>
              <a:t>, для которых существует разумная реализация по умолчанию, известная классу сервиса; при этом должна существовать возможность изменить зависимость во время исполнения сервиса без серьезных последствий (в противном случае должно генерироваться исключение).</a:t>
            </a:r>
            <a:endParaRPr lang="en-US" dirty="0">
              <a:latin typeface="+mn-lt"/>
            </a:endParaRPr>
          </a:p>
        </p:txBody>
      </p:sp>
    </p:spTree>
    <p:extLst>
      <p:ext uri="{BB962C8B-B14F-4D97-AF65-F5344CB8AC3E}">
        <p14:creationId xmlns:p14="http://schemas.microsoft.com/office/powerpoint/2010/main" val="1763794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Property Injection</a:t>
            </a:r>
            <a:endParaRPr lang="en-US" sz="3900" dirty="0">
              <a:effectLst/>
              <a:latin typeface="Consolas" charset="0"/>
              <a:ea typeface="Consolas" charset="0"/>
              <a:cs typeface="Consolas" charset="0"/>
            </a:endParaRPr>
          </a:p>
        </p:txBody>
      </p:sp>
      <p:sp>
        <p:nvSpPr>
          <p:cNvPr id="4" name="Rectangle 3"/>
          <p:cNvSpPr/>
          <p:nvPr/>
        </p:nvSpPr>
        <p:spPr>
          <a:xfrm>
            <a:off x="1435608" y="1600200"/>
            <a:ext cx="7315200" cy="3785652"/>
          </a:xfrm>
          <a:prstGeom prst="rect">
            <a:avLst/>
          </a:prstGeom>
        </p:spPr>
        <p:txBody>
          <a:bodyPr wrap="square">
            <a:spAutoFit/>
          </a:bodyPr>
          <a:lstStyle/>
          <a:p>
            <a:r>
              <a:rPr lang="en-US" sz="1600" dirty="0">
                <a:latin typeface="Consolas" charset="0"/>
                <a:ea typeface="Consolas" charset="0"/>
                <a:cs typeface="Consolas" charset="0"/>
              </a:rPr>
              <a:t>// </a:t>
            </a:r>
            <a:r>
              <a:rPr lang="en-US" sz="1600" dirty="0" err="1">
                <a:latin typeface="Consolas" charset="0"/>
                <a:ea typeface="Consolas" charset="0"/>
                <a:cs typeface="Consolas" charset="0"/>
              </a:rPr>
              <a:t>Dependency.dll</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public</a:t>
            </a:r>
            <a:r>
              <a:rPr lang="en-US" sz="1600" dirty="0">
                <a:latin typeface="Consolas" charset="0"/>
                <a:ea typeface="Consolas" charset="0"/>
                <a:cs typeface="Consolas" charset="0"/>
              </a:rPr>
              <a:t> interface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 } </a:t>
            </a:r>
            <a:endParaRPr lang="en-US" sz="1600" dirty="0" smtClean="0">
              <a:latin typeface="Consolas" charset="0"/>
              <a:ea typeface="Consolas" charset="0"/>
              <a:cs typeface="Consolas" charset="0"/>
            </a:endParaRPr>
          </a:p>
          <a:p>
            <a:endParaRPr lang="en-US" sz="1600" dirty="0">
              <a:latin typeface="Consolas" charset="0"/>
              <a:ea typeface="Consolas" charset="0"/>
              <a:cs typeface="Consolas" charset="0"/>
            </a:endParaRPr>
          </a:p>
          <a:p>
            <a:r>
              <a:rPr lang="en-US" sz="1600" dirty="0" smtClean="0">
                <a:latin typeface="Consolas" charset="0"/>
                <a:ea typeface="Consolas" charset="0"/>
                <a:cs typeface="Consolas" charset="0"/>
              </a:rPr>
              <a:t>// </a:t>
            </a:r>
            <a:r>
              <a:rPr lang="en-US" sz="1600" dirty="0" err="1">
                <a:latin typeface="Consolas" charset="0"/>
                <a:ea typeface="Consolas" charset="0"/>
                <a:cs typeface="Consolas" charset="0"/>
              </a:rPr>
              <a:t>CustomService.dll</a:t>
            </a:r>
            <a:r>
              <a:rPr lang="en-US" sz="1600" dirty="0">
                <a:latin typeface="Consolas" charset="0"/>
                <a:ea typeface="Consolas" charset="0"/>
                <a:cs typeface="Consolas" charset="0"/>
              </a:rPr>
              <a:t> (!)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internal</a:t>
            </a:r>
            <a:r>
              <a:rPr lang="en-US" sz="1600" dirty="0">
                <a:latin typeface="Consolas" charset="0"/>
                <a:ea typeface="Consolas" charset="0"/>
                <a:cs typeface="Consolas" charset="0"/>
              </a:rPr>
              <a:t> class </a:t>
            </a:r>
            <a:r>
              <a:rPr lang="en-US" sz="1600" dirty="0" err="1">
                <a:latin typeface="Consolas" charset="0"/>
                <a:ea typeface="Consolas" charset="0"/>
                <a:cs typeface="Consolas" charset="0"/>
              </a:rPr>
              <a:t>DefaultDependency</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 } </a:t>
            </a:r>
            <a:endParaRPr lang="en-US" sz="1600" dirty="0" smtClean="0">
              <a:latin typeface="Consolas" charset="0"/>
              <a:ea typeface="Consolas" charset="0"/>
              <a:cs typeface="Consolas" charset="0"/>
            </a:endParaRPr>
          </a:p>
          <a:p>
            <a:endParaRPr lang="en-US" sz="1600" dirty="0">
              <a:latin typeface="Consolas" charset="0"/>
              <a:ea typeface="Consolas" charset="0"/>
              <a:cs typeface="Consolas" charset="0"/>
            </a:endParaRPr>
          </a:p>
          <a:p>
            <a:r>
              <a:rPr lang="en-US" sz="1600" dirty="0" smtClean="0">
                <a:latin typeface="Consolas" charset="0"/>
                <a:ea typeface="Consolas" charset="0"/>
                <a:cs typeface="Consolas" charset="0"/>
              </a:rPr>
              <a:t>// </a:t>
            </a:r>
            <a:r>
              <a:rPr lang="en-US" sz="1600" dirty="0" err="1">
                <a:latin typeface="Consolas" charset="0"/>
                <a:ea typeface="Consolas" charset="0"/>
                <a:cs typeface="Consolas" charset="0"/>
              </a:rPr>
              <a:t>CustomService.dll</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public</a:t>
            </a:r>
            <a:r>
              <a:rPr lang="en-US" sz="1600" dirty="0">
                <a:latin typeface="Consolas" charset="0"/>
                <a:ea typeface="Consolas" charset="0"/>
                <a:cs typeface="Consolas" charset="0"/>
              </a:rPr>
              <a:t> class </a:t>
            </a:r>
            <a:r>
              <a:rPr lang="en-US" sz="1600" dirty="0" err="1">
                <a:latin typeface="Consolas" charset="0"/>
                <a:ea typeface="Consolas" charset="0"/>
                <a:cs typeface="Consolas" charset="0"/>
              </a:rPr>
              <a:t>CustomService</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latin typeface="Consolas" charset="0"/>
                <a:ea typeface="Consolas" charset="0"/>
                <a:cs typeface="Consolas" charset="0"/>
              </a:rPr>
              <a:t>     public </a:t>
            </a:r>
            <a:r>
              <a:rPr lang="en-US" sz="1600" dirty="0" err="1">
                <a:latin typeface="Consolas" charset="0"/>
                <a:ea typeface="Consolas" charset="0"/>
                <a:cs typeface="Consolas" charset="0"/>
              </a:rPr>
              <a:t>CustomService</a:t>
            </a:r>
            <a:r>
              <a:rPr lang="en-US" sz="1600" dirty="0">
                <a:latin typeface="Consolas" charset="0"/>
                <a:ea typeface="Consolas" charset="0"/>
                <a:cs typeface="Consolas" charset="0"/>
              </a:rPr>
              <a:t>()</a:t>
            </a:r>
            <a:br>
              <a:rPr lang="en-US" sz="1600" dirty="0">
                <a:latin typeface="Consolas" charset="0"/>
                <a:ea typeface="Consolas" charset="0"/>
                <a:cs typeface="Consolas" charset="0"/>
              </a:rPr>
            </a:br>
            <a:r>
              <a:rPr lang="en-US" sz="1600" dirty="0">
                <a:latin typeface="Consolas" charset="0"/>
                <a:ea typeface="Consolas" charset="0"/>
                <a:cs typeface="Consolas" charset="0"/>
              </a:rPr>
              <a:t>     {</a:t>
            </a:r>
            <a:br>
              <a:rPr lang="en-US" sz="1600" dirty="0">
                <a:latin typeface="Consolas" charset="0"/>
                <a:ea typeface="Consolas" charset="0"/>
                <a:cs typeface="Consolas" charset="0"/>
              </a:rPr>
            </a:br>
            <a:r>
              <a:rPr lang="en-US" sz="1600" dirty="0">
                <a:latin typeface="Consolas" charset="0"/>
                <a:ea typeface="Consolas" charset="0"/>
                <a:cs typeface="Consolas" charset="0"/>
              </a:rPr>
              <a:t>         Dependency = new </a:t>
            </a:r>
            <a:r>
              <a:rPr lang="en-US" sz="1600" dirty="0" err="1">
                <a:latin typeface="Consolas" charset="0"/>
                <a:ea typeface="Consolas" charset="0"/>
                <a:cs typeface="Consolas" charset="0"/>
              </a:rPr>
              <a:t>DefaultDependency</a:t>
            </a:r>
            <a:r>
              <a:rPr lang="en-US" sz="1600" dirty="0">
                <a:latin typeface="Consolas" charset="0"/>
                <a:ea typeface="Consolas" charset="0"/>
                <a:cs typeface="Consolas" charset="0"/>
              </a:rPr>
              <a:t>();</a:t>
            </a:r>
            <a:br>
              <a:rPr lang="en-US" sz="1600" dirty="0">
                <a:latin typeface="Consolas" charset="0"/>
                <a:ea typeface="Consolas" charset="0"/>
                <a:cs typeface="Consolas" charset="0"/>
              </a:rPr>
            </a:br>
            <a:r>
              <a:rPr lang="en-US" sz="1600" dirty="0">
                <a:latin typeface="Consolas" charset="0"/>
                <a:ea typeface="Consolas" charset="0"/>
                <a:cs typeface="Consolas" charset="0"/>
              </a:rPr>
              <a:t>     }</a:t>
            </a:r>
            <a:br>
              <a:rPr lang="en-US" sz="1600" dirty="0">
                <a:latin typeface="Consolas" charset="0"/>
                <a:ea typeface="Consolas" charset="0"/>
                <a:cs typeface="Consolas" charset="0"/>
              </a:rPr>
            </a:br>
            <a:r>
              <a:rPr lang="en-US" sz="1600" dirty="0">
                <a:latin typeface="Consolas" charset="0"/>
                <a:ea typeface="Consolas" charset="0"/>
                <a:cs typeface="Consolas" charset="0"/>
              </a:rPr>
              <a:t>     public </a:t>
            </a:r>
            <a:r>
              <a:rPr lang="en-US" sz="1600" dirty="0" err="1">
                <a:latin typeface="Consolas" charset="0"/>
                <a:ea typeface="Consolas" charset="0"/>
                <a:cs typeface="Consolas" charset="0"/>
              </a:rPr>
              <a:t>IDependency</a:t>
            </a:r>
            <a:r>
              <a:rPr lang="en-US" sz="1600" dirty="0">
                <a:latin typeface="Consolas" charset="0"/>
                <a:ea typeface="Consolas" charset="0"/>
                <a:cs typeface="Consolas" charset="0"/>
              </a:rPr>
              <a:t> Dependency { get; set; } </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spTree>
    <p:extLst>
      <p:ext uri="{BB962C8B-B14F-4D97-AF65-F5344CB8AC3E}">
        <p14:creationId xmlns:p14="http://schemas.microsoft.com/office/powerpoint/2010/main" val="21431240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Property Injection</a:t>
            </a:r>
            <a:endParaRPr lang="en-US" sz="3900" dirty="0">
              <a:effectLst/>
              <a:latin typeface="Consolas" charset="0"/>
              <a:ea typeface="Consolas" charset="0"/>
              <a:cs typeface="Consolas" charset="0"/>
            </a:endParaRPr>
          </a:p>
        </p:txBody>
      </p:sp>
      <p:sp>
        <p:nvSpPr>
          <p:cNvPr id="4" name="Rectangle 3"/>
          <p:cNvSpPr/>
          <p:nvPr/>
        </p:nvSpPr>
        <p:spPr>
          <a:xfrm>
            <a:off x="1435608" y="1600200"/>
            <a:ext cx="7315200" cy="3416320"/>
          </a:xfrm>
          <a:prstGeom prst="rect">
            <a:avLst/>
          </a:prstGeom>
        </p:spPr>
        <p:txBody>
          <a:bodyPr wrap="square">
            <a:spAutoFit/>
          </a:bodyPr>
          <a:lstStyle/>
          <a:p>
            <a:r>
              <a:rPr lang="en-US" dirty="0">
                <a:latin typeface="Consolas" charset="0"/>
                <a:ea typeface="Consolas" charset="0"/>
                <a:cs typeface="Consolas" charset="0"/>
              </a:rPr>
              <a:t>public class </a:t>
            </a:r>
            <a:r>
              <a:rPr lang="en-US" dirty="0" err="1">
                <a:latin typeface="Consolas" charset="0"/>
                <a:ea typeface="Consolas" charset="0"/>
                <a:cs typeface="Consolas" charset="0"/>
              </a:rPr>
              <a:t>CustomService</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private </a:t>
            </a:r>
            <a:r>
              <a:rPr lang="en-US" dirty="0" err="1">
                <a:latin typeface="Consolas" charset="0"/>
                <a:ea typeface="Consolas" charset="0"/>
                <a:cs typeface="Consolas" charset="0"/>
              </a:rPr>
              <a:t>readonly</a:t>
            </a:r>
            <a:r>
              <a:rPr lang="en-US" dirty="0">
                <a:latin typeface="Consolas" charset="0"/>
                <a:ea typeface="Consolas" charset="0"/>
                <a:cs typeface="Consolas" charset="0"/>
              </a:rPr>
              <a:t> </a:t>
            </a:r>
            <a:r>
              <a:rPr lang="en-US" dirty="0" err="1">
                <a:latin typeface="Consolas" charset="0"/>
                <a:ea typeface="Consolas" charset="0"/>
                <a:cs typeface="Consolas" charset="0"/>
              </a:rPr>
              <a:t>IDependency</a:t>
            </a:r>
            <a:r>
              <a:rPr lang="en-US" dirty="0">
                <a:latin typeface="Consolas" charset="0"/>
                <a:ea typeface="Consolas" charset="0"/>
                <a:cs typeface="Consolas" charset="0"/>
              </a:rPr>
              <a:t> _dependency;</a:t>
            </a:r>
            <a:br>
              <a:rPr lang="en-US" dirty="0">
                <a:latin typeface="Consolas" charset="0"/>
                <a:ea typeface="Consolas" charset="0"/>
                <a:cs typeface="Consolas" charset="0"/>
              </a:rPr>
            </a:br>
            <a:r>
              <a:rPr lang="en-US" dirty="0">
                <a:latin typeface="Consolas" charset="0"/>
                <a:ea typeface="Consolas" charset="0"/>
                <a:cs typeface="Consolas" charset="0"/>
              </a:rPr>
              <a:t>     public </a:t>
            </a:r>
            <a:r>
              <a:rPr lang="en-US" dirty="0" err="1">
                <a:latin typeface="Consolas" charset="0"/>
                <a:ea typeface="Consolas" charset="0"/>
                <a:cs typeface="Consolas" charset="0"/>
              </a:rPr>
              <a:t>CustomService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 this(new </a:t>
            </a:r>
            <a:r>
              <a:rPr lang="en-US" dirty="0" err="1">
                <a:latin typeface="Consolas" charset="0"/>
                <a:ea typeface="Consolas" charset="0"/>
                <a:cs typeface="Consolas" charset="0"/>
              </a:rPr>
              <a:t>DefaultDependency</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 }</a:t>
            </a:r>
            <a:br>
              <a:rPr lang="en-US" dirty="0">
                <a:latin typeface="Consolas" charset="0"/>
                <a:ea typeface="Consolas" charset="0"/>
                <a:cs typeface="Consolas" charset="0"/>
              </a:rPr>
            </a:b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a:t>
            </a:r>
            <a:r>
              <a:rPr lang="en-US" dirty="0" smtClean="0">
                <a:latin typeface="Consolas" charset="0"/>
                <a:ea typeface="Consolas" charset="0"/>
                <a:cs typeface="Consolas" charset="0"/>
              </a:rPr>
              <a:t>public </a:t>
            </a:r>
            <a:r>
              <a:rPr lang="en-US" dirty="0" err="1">
                <a:latin typeface="Consolas" charset="0"/>
                <a:ea typeface="Consolas" charset="0"/>
                <a:cs typeface="Consolas" charset="0"/>
              </a:rPr>
              <a:t>CustomService</a:t>
            </a:r>
            <a:r>
              <a:rPr lang="en-US" dirty="0">
                <a:latin typeface="Consolas" charset="0"/>
                <a:ea typeface="Consolas" charset="0"/>
                <a:cs typeface="Consolas" charset="0"/>
              </a:rPr>
              <a:t>(</a:t>
            </a:r>
            <a:r>
              <a:rPr lang="en-US" dirty="0" err="1">
                <a:latin typeface="Consolas" charset="0"/>
                <a:ea typeface="Consolas" charset="0"/>
                <a:cs typeface="Consolas" charset="0"/>
              </a:rPr>
              <a:t>IDependency</a:t>
            </a:r>
            <a:r>
              <a:rPr lang="en-US" dirty="0">
                <a:latin typeface="Consolas" charset="0"/>
                <a:ea typeface="Consolas" charset="0"/>
                <a:cs typeface="Consolas" charset="0"/>
              </a:rPr>
              <a:t> dependency)</a:t>
            </a:r>
            <a:br>
              <a:rPr lang="en-US" dirty="0">
                <a:latin typeface="Consolas" charset="0"/>
                <a:ea typeface="Consolas" charset="0"/>
                <a:cs typeface="Consolas" charset="0"/>
              </a:rPr>
            </a:br>
            <a:r>
              <a:rPr lang="en-US" dirty="0">
                <a:latin typeface="Consolas" charset="0"/>
                <a:ea typeface="Consolas" charset="0"/>
                <a:cs typeface="Consolas" charset="0"/>
              </a:rPr>
              <a:t>     {</a:t>
            </a:r>
            <a:br>
              <a:rPr lang="en-US" dirty="0">
                <a:latin typeface="Consolas" charset="0"/>
                <a:ea typeface="Consolas" charset="0"/>
                <a:cs typeface="Consolas" charset="0"/>
              </a:rPr>
            </a:br>
            <a:r>
              <a:rPr lang="en-US" dirty="0">
                <a:latin typeface="Consolas" charset="0"/>
                <a:ea typeface="Consolas" charset="0"/>
                <a:cs typeface="Consolas" charset="0"/>
              </a:rPr>
              <a:t>         _dependency = dependency;</a:t>
            </a:r>
            <a:br>
              <a:rPr lang="en-US" dirty="0">
                <a:latin typeface="Consolas" charset="0"/>
                <a:ea typeface="Consolas" charset="0"/>
                <a:cs typeface="Consolas" charset="0"/>
              </a:rPr>
            </a:br>
            <a:r>
              <a:rPr lang="en-US" dirty="0">
                <a:latin typeface="Consolas" charset="0"/>
                <a:ea typeface="Consolas" charset="0"/>
                <a:cs typeface="Consolas" charset="0"/>
              </a:rPr>
              <a:t>     } </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4761524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4" name="Rectangle 3"/>
          <p:cNvSpPr/>
          <p:nvPr/>
        </p:nvSpPr>
        <p:spPr>
          <a:xfrm>
            <a:off x="1143000" y="1600200"/>
            <a:ext cx="7607808" cy="2862322"/>
          </a:xfrm>
          <a:prstGeom prst="rect">
            <a:avLst/>
          </a:prstGeom>
        </p:spPr>
        <p:txBody>
          <a:bodyPr wrap="square">
            <a:spAutoFit/>
          </a:bodyPr>
          <a:lstStyle/>
          <a:p>
            <a:pPr algn="just"/>
            <a:r>
              <a:rPr lang="ru-RU" b="1" dirty="0" smtClean="0">
                <a:latin typeface="+mn-lt"/>
              </a:rPr>
              <a:t>Назначение</a:t>
            </a:r>
            <a:r>
              <a:rPr lang="en-US" b="1" dirty="0" smtClean="0">
                <a:latin typeface="+mn-lt"/>
              </a:rPr>
              <a:t> </a:t>
            </a:r>
            <a:r>
              <a:rPr lang="ru-RU" dirty="0" smtClean="0">
                <a:latin typeface="+mn-lt"/>
              </a:rPr>
              <a:t>Предоставить </a:t>
            </a:r>
            <a:r>
              <a:rPr lang="ru-RU" dirty="0">
                <a:latin typeface="+mn-lt"/>
              </a:rPr>
              <a:t>классу сервиса дополнительную информацию для выполнения определенной задачи</a:t>
            </a:r>
            <a:r>
              <a:rPr lang="ru-RU" dirty="0" smtClean="0">
                <a:latin typeface="+mn-lt"/>
              </a:rPr>
              <a:t>.</a:t>
            </a:r>
            <a:endParaRPr lang="en-US" dirty="0" smtClean="0">
              <a:latin typeface="+mn-lt"/>
            </a:endParaRPr>
          </a:p>
          <a:p>
            <a:pPr algn="just"/>
            <a:endParaRPr lang="en-US" dirty="0">
              <a:latin typeface="+mn-lt"/>
            </a:endParaRPr>
          </a:p>
          <a:p>
            <a:pPr algn="just"/>
            <a:r>
              <a:rPr lang="ru-RU" dirty="0">
                <a:latin typeface="+mn-lt"/>
              </a:rPr>
              <a:t>Зависимости, передаваемые через конструктор или свойство являются «статическими» зависимостями и требуются объекту на протяжении всего времени его жизни, и не изменяются от одной операции к другой. </a:t>
            </a:r>
            <a:r>
              <a:rPr lang="ru-RU" dirty="0" smtClean="0">
                <a:latin typeface="+mn-lt"/>
              </a:rPr>
              <a:t>Когда зависимость </a:t>
            </a:r>
            <a:r>
              <a:rPr lang="ru-RU" dirty="0">
                <a:latin typeface="+mn-lt"/>
              </a:rPr>
              <a:t>(ее реальный тип или состояние) может быть разной от вызова к вызову или это единственный способ передачи зависимости, поскольку метод является </a:t>
            </a:r>
            <a:r>
              <a:rPr lang="ru-RU" dirty="0" smtClean="0">
                <a:latin typeface="+mn-lt"/>
              </a:rPr>
              <a:t>статическим, тогда </a:t>
            </a:r>
            <a:r>
              <a:rPr lang="ru-RU" dirty="0">
                <a:latin typeface="+mn-lt"/>
              </a:rPr>
              <a:t>более подходящим является передача зависимости именно через </a:t>
            </a:r>
            <a:r>
              <a:rPr lang="ru-RU" dirty="0" smtClean="0">
                <a:latin typeface="+mn-lt"/>
              </a:rPr>
              <a:t>метод.</a:t>
            </a:r>
            <a:endParaRPr lang="ru-RU" dirty="0">
              <a:latin typeface="+mn-lt"/>
            </a:endParaRPr>
          </a:p>
        </p:txBody>
      </p:sp>
    </p:spTree>
    <p:extLst>
      <p:ext uri="{BB962C8B-B14F-4D97-AF65-F5344CB8AC3E}">
        <p14:creationId xmlns:p14="http://schemas.microsoft.com/office/powerpoint/2010/main" val="15342302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3693319"/>
          </a:xfrm>
          <a:prstGeom prst="rect">
            <a:avLst/>
          </a:prstGeom>
        </p:spPr>
        <p:txBody>
          <a:bodyPr wrap="square">
            <a:spAutoFit/>
          </a:bodyPr>
          <a:lstStyle/>
          <a:p>
            <a:r>
              <a:rPr lang="ru-RU" b="1" dirty="0"/>
              <a:t>Метод является статическим и другие варианты не подходят.</a:t>
            </a:r>
            <a:endParaRPr lang="ru-RU" dirty="0" smtClean="0">
              <a:solidFill>
                <a:srgbClr val="333333"/>
              </a:solidFill>
              <a:latin typeface="Consolas" charset="0"/>
              <a:ea typeface="Consolas" charset="0"/>
              <a:cs typeface="Consolas" charset="0"/>
            </a:endParaRPr>
          </a:p>
          <a:p>
            <a:endParaRPr lang="ru-RU" dirty="0">
              <a:solidFill>
                <a:srgbClr val="333333"/>
              </a:solidFill>
              <a:latin typeface="Consolas" charset="0"/>
              <a:ea typeface="Consolas" charset="0"/>
              <a:cs typeface="Consolas" charset="0"/>
            </a:endParaRPr>
          </a:p>
          <a:p>
            <a:r>
              <a:rPr lang="en-US" dirty="0" smtClean="0">
                <a:solidFill>
                  <a:srgbClr val="333333"/>
                </a:solidFill>
                <a:latin typeface="Consolas" charset="0"/>
                <a:ea typeface="Consolas" charset="0"/>
                <a:cs typeface="Consolas" charset="0"/>
              </a:rPr>
              <a:t>public</a:t>
            </a:r>
            <a:r>
              <a:rPr lang="en-US" dirty="0">
                <a:solidFill>
                  <a:srgbClr val="333333"/>
                </a:solidFill>
                <a:latin typeface="Consolas" charset="0"/>
                <a:ea typeface="Consolas" charset="0"/>
                <a:cs typeface="Consolas" charset="0"/>
              </a:rPr>
              <a:t> </a:t>
            </a:r>
            <a:r>
              <a:rPr lang="en-US" dirty="0" smtClean="0">
                <a:solidFill>
                  <a:srgbClr val="333333"/>
                </a:solidFill>
                <a:latin typeface="Consolas" charset="0"/>
                <a:ea typeface="Consolas" charset="0"/>
                <a:cs typeface="Consolas" charset="0"/>
              </a:rPr>
              <a:t>interface</a:t>
            </a:r>
            <a:r>
              <a:rPr lang="ru-RU" dirty="0" smtClean="0">
                <a:solidFill>
                  <a:srgbClr val="333333"/>
                </a:solidFill>
                <a:latin typeface="Consolas" charset="0"/>
                <a:ea typeface="Consolas" charset="0"/>
                <a:cs typeface="Consolas" charset="0"/>
              </a:rPr>
              <a:t> </a:t>
            </a:r>
            <a:r>
              <a:rPr lang="en-US" dirty="0" err="1" smtClean="0">
                <a:solidFill>
                  <a:srgbClr val="333333"/>
                </a:solidFill>
                <a:latin typeface="Consolas" charset="0"/>
                <a:ea typeface="Consolas" charset="0"/>
                <a:cs typeface="Consolas" charset="0"/>
              </a:rPr>
              <a:t>ICurrencyRate</a:t>
            </a:r>
            <a:r>
              <a:rPr lang="en-US" dirty="0" smtClean="0">
                <a:solidFill>
                  <a:srgbClr val="333333"/>
                </a:solidFill>
                <a:latin typeface="Consolas" charset="0"/>
                <a:ea typeface="Consolas" charset="0"/>
                <a:cs typeface="Consolas" charset="0"/>
              </a:rPr>
              <a:t> </a:t>
            </a:r>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int</a:t>
            </a:r>
            <a:r>
              <a:rPr lang="en-US" dirty="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GetCurrencyRate</a:t>
            </a:r>
            <a:r>
              <a:rPr lang="en-US" dirty="0">
                <a:solidFill>
                  <a:srgbClr val="333333"/>
                </a:solidFill>
                <a:latin typeface="Consolas" charset="0"/>
                <a:ea typeface="Consolas" charset="0"/>
                <a:cs typeface="Consolas" charset="0"/>
              </a:rPr>
              <a:t>(string currency);</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endParaRPr lang="ru-RU" dirty="0" smtClean="0">
              <a:solidFill>
                <a:srgbClr val="333333"/>
              </a:solidFill>
              <a:latin typeface="Consolas" charset="0"/>
              <a:ea typeface="Consolas" charset="0"/>
              <a:cs typeface="Consolas" charset="0"/>
            </a:endParaRPr>
          </a:p>
          <a:p>
            <a:r>
              <a:rPr lang="en-US" dirty="0">
                <a:solidFill>
                  <a:srgbClr val="333333"/>
                </a:solidFill>
                <a:latin typeface="Consolas" charset="0"/>
                <a:ea typeface="Consolas" charset="0"/>
                <a:cs typeface="Consolas" charset="0"/>
              </a:rPr>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PaymentService</a:t>
            </a: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public </a:t>
            </a:r>
            <a:r>
              <a:rPr lang="en-US" b="1" dirty="0">
                <a:solidFill>
                  <a:srgbClr val="333333"/>
                </a:solidFill>
                <a:latin typeface="Consolas" charset="0"/>
                <a:ea typeface="Consolas" charset="0"/>
                <a:cs typeface="Consolas" charset="0"/>
              </a:rPr>
              <a:t>static</a:t>
            </a:r>
            <a:r>
              <a:rPr lang="en-US" dirty="0">
                <a:solidFill>
                  <a:srgbClr val="333333"/>
                </a:solidFill>
                <a:latin typeface="Consolas" charset="0"/>
                <a:ea typeface="Consolas" charset="0"/>
                <a:cs typeface="Consolas" charset="0"/>
              </a:rPr>
              <a:t> Money </a:t>
            </a:r>
            <a:r>
              <a:rPr lang="en-US" dirty="0" err="1">
                <a:solidFill>
                  <a:srgbClr val="333333"/>
                </a:solidFill>
                <a:latin typeface="Consolas" charset="0"/>
                <a:ea typeface="Consolas" charset="0"/>
                <a:cs typeface="Consolas" charset="0"/>
              </a:rPr>
              <a:t>CalculatePayment</a:t>
            </a:r>
            <a:r>
              <a:rPr lang="en-US" dirty="0" smtClean="0">
                <a:solidFill>
                  <a:srgbClr val="333333"/>
                </a:solidFill>
                <a:latin typeface="Consolas" charset="0"/>
                <a:ea typeface="Consolas" charset="0"/>
                <a:cs typeface="Consolas" charset="0"/>
              </a:rPr>
              <a:t>(</a:t>
            </a:r>
            <a:endParaRPr lang="ru-RU" dirty="0" smtClean="0">
              <a:solidFill>
                <a:srgbClr val="333333"/>
              </a:solidFill>
              <a:latin typeface="Consolas" charset="0"/>
              <a:ea typeface="Consolas" charset="0"/>
              <a:cs typeface="Consolas" charset="0"/>
            </a:endParaRPr>
          </a:p>
          <a:p>
            <a:r>
              <a:rPr lang="ru-RU" dirty="0">
                <a:solidFill>
                  <a:srgbClr val="333333"/>
                </a:solidFill>
                <a:latin typeface="Consolas" charset="0"/>
                <a:ea typeface="Consolas" charset="0"/>
                <a:cs typeface="Consolas" charset="0"/>
              </a:rPr>
              <a:t>	</a:t>
            </a:r>
            <a:r>
              <a:rPr lang="ru-RU" dirty="0" smtClean="0">
                <a:solidFill>
                  <a:srgbClr val="333333"/>
                </a:solidFill>
                <a:latin typeface="Consolas" charset="0"/>
                <a:ea typeface="Consolas" charset="0"/>
                <a:cs typeface="Consolas" charset="0"/>
              </a:rPr>
              <a:t>			</a:t>
            </a:r>
            <a:r>
              <a:rPr lang="en-US" dirty="0" err="1" smtClean="0">
                <a:solidFill>
                  <a:srgbClr val="333333"/>
                </a:solidFill>
                <a:latin typeface="Consolas" charset="0"/>
                <a:ea typeface="Consolas" charset="0"/>
                <a:cs typeface="Consolas" charset="0"/>
              </a:rPr>
              <a:t>ICurrencyRate</a:t>
            </a:r>
            <a:r>
              <a:rPr lang="en-US" dirty="0" smtClean="0">
                <a:solidFill>
                  <a:srgbClr val="333333"/>
                </a:solidFill>
                <a:latin typeface="Consolas" charset="0"/>
                <a:ea typeface="Consolas" charset="0"/>
                <a:cs typeface="Consolas" charset="0"/>
              </a:rPr>
              <a:t> </a:t>
            </a:r>
            <a:r>
              <a:rPr lang="en-US" dirty="0" err="1">
                <a:solidFill>
                  <a:srgbClr val="333333"/>
                </a:solidFill>
                <a:latin typeface="Consolas" charset="0"/>
                <a:ea typeface="Consolas" charset="0"/>
                <a:cs typeface="Consolas" charset="0"/>
              </a:rPr>
              <a:t>currencyRate</a:t>
            </a: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a:t>
            </a:r>
            <a:br>
              <a:rPr lang="en-US" dirty="0">
                <a:solidFill>
                  <a:srgbClr val="333333"/>
                </a:solidFill>
                <a:latin typeface="Consolas" charset="0"/>
                <a:ea typeface="Consolas" charset="0"/>
                <a:cs typeface="Consolas" charset="0"/>
              </a:rPr>
            </a:br>
            <a:r>
              <a:rPr lang="en-US" dirty="0">
                <a:solidFill>
                  <a:srgbClr val="333333"/>
                </a:solidFill>
                <a:latin typeface="Consolas" charset="0"/>
                <a:ea typeface="Consolas" charset="0"/>
                <a:cs typeface="Consolas" charset="0"/>
              </a:rPr>
              <a:t>    return new Money(); </a:t>
            </a:r>
            <a:br>
              <a:rPr lang="en-US" dirty="0">
                <a:solidFill>
                  <a:srgbClr val="333333"/>
                </a:solidFill>
                <a:latin typeface="Consolas" charset="0"/>
                <a:ea typeface="Consolas" charset="0"/>
                <a:cs typeface="Consolas" charset="0"/>
              </a:rPr>
            </a:br>
            <a:r>
              <a:rPr lang="en-US" dirty="0" smtClean="0">
                <a:solidFill>
                  <a:srgbClr val="333333"/>
                </a:solidFill>
                <a:latin typeface="Consolas" charset="0"/>
                <a:ea typeface="Consolas" charset="0"/>
                <a:cs typeface="Consolas" charset="0"/>
              </a:rPr>
              <a:t>}</a:t>
            </a:r>
            <a:endParaRPr lang="en-US" dirty="0">
              <a:solidFill>
                <a:srgbClr val="333333"/>
              </a:solidFill>
              <a:latin typeface="Consolas" charset="0"/>
              <a:ea typeface="Consolas" charset="0"/>
              <a:cs typeface="Consolas" charset="0"/>
            </a:endParaRPr>
          </a:p>
        </p:txBody>
      </p:sp>
    </p:spTree>
    <p:extLst>
      <p:ext uri="{BB962C8B-B14F-4D97-AF65-F5344CB8AC3E}">
        <p14:creationId xmlns:p14="http://schemas.microsoft.com/office/powerpoint/2010/main" val="1844400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ffectLst/>
                <a:ea typeface="Consolas" charset="0"/>
                <a:cs typeface="Consolas" charset="0"/>
              </a:rPr>
              <a:t>DI Patterns. </a:t>
            </a:r>
            <a:r>
              <a:rPr lang="en-US" sz="4000" dirty="0" smtClean="0">
                <a:effectLst/>
              </a:rPr>
              <a:t>Method Injection</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3693319"/>
          </a:xfrm>
          <a:prstGeom prst="rect">
            <a:avLst/>
          </a:prstGeom>
        </p:spPr>
        <p:txBody>
          <a:bodyPr wrap="square">
            <a:spAutoFit/>
          </a:bodyPr>
          <a:lstStyle/>
          <a:p>
            <a:r>
              <a:rPr lang="ru-RU" b="1" dirty="0" smtClean="0"/>
              <a:t>Зависимость </a:t>
            </a:r>
            <a:r>
              <a:rPr lang="ru-RU" b="1" dirty="0"/>
              <a:t>может изменяться от операции к </a:t>
            </a:r>
            <a:r>
              <a:rPr lang="ru-RU" b="1" dirty="0" smtClean="0"/>
              <a:t>операции</a:t>
            </a:r>
          </a:p>
          <a:p>
            <a:endParaRPr lang="ru-RU" dirty="0">
              <a:solidFill>
                <a:srgbClr val="333333"/>
              </a:solidFill>
              <a:latin typeface="Consolas" charset="0"/>
              <a:ea typeface="Consolas" charset="0"/>
              <a:cs typeface="Consolas" charset="0"/>
            </a:endParaRPr>
          </a:p>
          <a:p>
            <a:r>
              <a:rPr lang="en-US" dirty="0">
                <a:latin typeface="Consolas" charset="0"/>
                <a:ea typeface="Consolas" charset="0"/>
                <a:cs typeface="Consolas" charset="0"/>
              </a:rPr>
              <a:t>// </a:t>
            </a:r>
            <a:r>
              <a:rPr lang="en-US" dirty="0" err="1">
                <a:latin typeface="Consolas" charset="0"/>
                <a:ea typeface="Consolas" charset="0"/>
                <a:cs typeface="Consolas" charset="0"/>
              </a:rPr>
              <a:t>Задает</a:t>
            </a:r>
            <a:r>
              <a:rPr lang="en-US" dirty="0">
                <a:latin typeface="Consolas" charset="0"/>
                <a:ea typeface="Consolas" charset="0"/>
                <a:cs typeface="Consolas" charset="0"/>
              </a:rPr>
              <a:t> "</a:t>
            </a:r>
            <a:r>
              <a:rPr lang="en-US" dirty="0" err="1">
                <a:latin typeface="Consolas" charset="0"/>
                <a:ea typeface="Consolas" charset="0"/>
                <a:cs typeface="Consolas" charset="0"/>
              </a:rPr>
              <a:t>стратегию</a:t>
            </a:r>
            <a:r>
              <a:rPr lang="en-US" dirty="0">
                <a:latin typeface="Consolas" charset="0"/>
                <a:ea typeface="Consolas" charset="0"/>
                <a:cs typeface="Consolas" charset="0"/>
              </a:rPr>
              <a:t>" </a:t>
            </a:r>
            <a:r>
              <a:rPr lang="en-US" dirty="0" err="1">
                <a:latin typeface="Consolas" charset="0"/>
                <a:ea typeface="Consolas" charset="0"/>
                <a:cs typeface="Consolas" charset="0"/>
              </a:rPr>
              <a:t>форматирования</a:t>
            </a:r>
            <a:r>
              <a:rPr lang="en-US" dirty="0">
                <a:latin typeface="Consolas" charset="0"/>
                <a:ea typeface="Consolas" charset="0"/>
                <a:cs typeface="Consolas" charset="0"/>
              </a:rPr>
              <a:t> </a:t>
            </a:r>
            <a:r>
              <a:rPr lang="en-US" dirty="0" err="1">
                <a:latin typeface="Consolas" charset="0"/>
                <a:ea typeface="Consolas" charset="0"/>
                <a:cs typeface="Consolas" charset="0"/>
              </a:rPr>
              <a:t>отчета</a:t>
            </a:r>
            <a:r>
              <a:rPr lang="en-US" dirty="0">
                <a:latin typeface="Consolas" charset="0"/>
                <a:ea typeface="Consolas" charset="0"/>
                <a:cs typeface="Consolas" charset="0"/>
              </a:rPr>
              <a:t> public interface </a:t>
            </a:r>
            <a:r>
              <a:rPr lang="en-US" dirty="0" err="1">
                <a:latin typeface="Consolas" charset="0"/>
                <a:ea typeface="Consolas" charset="0"/>
                <a:cs typeface="Consolas" charset="0"/>
              </a:rPr>
              <a:t>IReportFormatter</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string </a:t>
            </a:r>
            <a:r>
              <a:rPr lang="en-US" dirty="0" err="1">
                <a:latin typeface="Consolas" charset="0"/>
                <a:ea typeface="Consolas" charset="0"/>
                <a:cs typeface="Consolas" charset="0"/>
              </a:rPr>
              <a:t>GetFormatString</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endParaRPr lang="ru-RU" dirty="0" smtClean="0">
              <a:latin typeface="Consolas" charset="0"/>
              <a:ea typeface="Consolas" charset="0"/>
              <a:cs typeface="Consolas" charset="0"/>
            </a:endParaRPr>
          </a:p>
          <a:p>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err="1">
                <a:latin typeface="Consolas" charset="0"/>
                <a:ea typeface="Consolas" charset="0"/>
                <a:cs typeface="Consolas" charset="0"/>
              </a:rPr>
              <a:t>ReportService</a:t>
            </a:r>
            <a:r>
              <a:rPr lang="en-US" dirty="0">
                <a:latin typeface="Consolas" charset="0"/>
                <a:ea typeface="Consolas" charset="0"/>
                <a:cs typeface="Consolas" charset="0"/>
              </a:rPr>
              <a:t> public string </a:t>
            </a:r>
            <a:r>
              <a:rPr lang="en-US" dirty="0" err="1">
                <a:latin typeface="Consolas" charset="0"/>
                <a:ea typeface="Consolas" charset="0"/>
                <a:cs typeface="Consolas" charset="0"/>
              </a:rPr>
              <a:t>CreateReport</a:t>
            </a:r>
            <a:r>
              <a:rPr lang="en-US" dirty="0">
                <a:latin typeface="Consolas" charset="0"/>
                <a:ea typeface="Consolas" charset="0"/>
                <a:cs typeface="Consolas" charset="0"/>
              </a:rPr>
              <a:t>(</a:t>
            </a:r>
            <a:r>
              <a:rPr lang="en-US" dirty="0" err="1">
                <a:latin typeface="Consolas" charset="0"/>
                <a:ea typeface="Consolas" charset="0"/>
                <a:cs typeface="Consolas" charset="0"/>
              </a:rPr>
              <a:t>IReportFormatter</a:t>
            </a:r>
            <a:r>
              <a:rPr lang="en-US" dirty="0">
                <a:latin typeface="Consolas" charset="0"/>
                <a:ea typeface="Consolas" charset="0"/>
                <a:cs typeface="Consolas" charset="0"/>
              </a:rPr>
              <a:t> </a:t>
            </a:r>
            <a:r>
              <a:rPr lang="en-US" dirty="0" err="1">
                <a:latin typeface="Consolas" charset="0"/>
                <a:ea typeface="Consolas" charset="0"/>
                <a:cs typeface="Consolas" charset="0"/>
              </a:rPr>
              <a:t>reportFormatter</a:t>
            </a:r>
            <a:r>
              <a:rPr lang="en-US" dirty="0">
                <a:latin typeface="Consolas" charset="0"/>
                <a:ea typeface="Consolas" charset="0"/>
                <a:cs typeface="Consolas" charset="0"/>
              </a:rPr>
              <a:t>)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 </a:t>
            </a:r>
            <a:r>
              <a:rPr lang="en-US" dirty="0">
                <a:latin typeface="Consolas" charset="0"/>
                <a:ea typeface="Consolas" charset="0"/>
                <a:cs typeface="Consolas" charset="0"/>
              </a:rPr>
              <a:t/>
            </a:r>
            <a:br>
              <a:rPr lang="en-US" dirty="0">
                <a:latin typeface="Consolas" charset="0"/>
                <a:ea typeface="Consolas" charset="0"/>
                <a:cs typeface="Consolas" charset="0"/>
              </a:rPr>
            </a:br>
            <a:r>
              <a:rPr lang="en-US" dirty="0">
                <a:latin typeface="Consolas" charset="0"/>
                <a:ea typeface="Consolas" charset="0"/>
                <a:cs typeface="Consolas" charset="0"/>
              </a:rPr>
              <a:t>    return default(string); </a:t>
            </a:r>
            <a:endParaRPr lang="ru-RU" dirty="0" smtClean="0">
              <a:latin typeface="Consolas" charset="0"/>
              <a:ea typeface="Consolas" charset="0"/>
              <a:cs typeface="Consolas" charset="0"/>
            </a:endParaRPr>
          </a:p>
          <a:p>
            <a:r>
              <a:rPr lang="en-US" dirty="0" smtClean="0">
                <a:latin typeface="Consolas" charset="0"/>
                <a:ea typeface="Consolas" charset="0"/>
                <a:cs typeface="Consolas" charset="0"/>
              </a:rPr>
              <a:t>}</a:t>
            </a:r>
            <a:endParaRPr lang="en-US" dirty="0">
              <a:solidFill>
                <a:srgbClr val="333333"/>
              </a:solidFill>
              <a:latin typeface="Consolas" charset="0"/>
              <a:ea typeface="Consolas" charset="0"/>
              <a:cs typeface="Consolas" charset="0"/>
            </a:endParaRPr>
          </a:p>
        </p:txBody>
      </p:sp>
    </p:spTree>
    <p:extLst>
      <p:ext uri="{BB962C8B-B14F-4D97-AF65-F5344CB8AC3E}">
        <p14:creationId xmlns:p14="http://schemas.microsoft.com/office/powerpoint/2010/main" val="11435654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Dependecy</a:t>
            </a:r>
            <a:r>
              <a:rPr lang="en-US" sz="4000" dirty="0"/>
              <a:t> Injection </a:t>
            </a:r>
            <a:r>
              <a:rPr lang="en-US" sz="4000" dirty="0" err="1"/>
              <a:t>контейнеры</a:t>
            </a:r>
            <a:endParaRPr lang="en-US" sz="3900" dirty="0">
              <a:effectLst/>
              <a:latin typeface="Consolas" charset="0"/>
              <a:ea typeface="Consolas" charset="0"/>
              <a:cs typeface="Consolas" charset="0"/>
            </a:endParaRPr>
          </a:p>
        </p:txBody>
      </p:sp>
      <p:sp>
        <p:nvSpPr>
          <p:cNvPr id="3" name="Rectangle 2"/>
          <p:cNvSpPr/>
          <p:nvPr/>
        </p:nvSpPr>
        <p:spPr>
          <a:xfrm>
            <a:off x="1295400" y="1295400"/>
            <a:ext cx="7638288" cy="2031325"/>
          </a:xfrm>
          <a:prstGeom prst="rect">
            <a:avLst/>
          </a:prstGeom>
        </p:spPr>
        <p:txBody>
          <a:bodyPr wrap="square">
            <a:spAutoFit/>
          </a:bodyPr>
          <a:lstStyle/>
          <a:p>
            <a:pPr marL="285750" indent="-285750">
              <a:buFont typeface="Arial" charset="0"/>
              <a:buChar char="•"/>
            </a:pPr>
            <a:r>
              <a:rPr lang="en-US" dirty="0" err="1">
                <a:latin typeface="Corbel" charset="0"/>
                <a:ea typeface="Corbel" charset="0"/>
                <a:cs typeface="Corbel" charset="0"/>
              </a:rPr>
              <a:t>StructureMap</a:t>
            </a:r>
            <a:r>
              <a:rPr lang="en-US" dirty="0">
                <a:latin typeface="Corbel" charset="0"/>
                <a:ea typeface="Corbel" charset="0"/>
                <a:cs typeface="Corbel" charset="0"/>
              </a:rPr>
              <a:t> (</a:t>
            </a:r>
            <a:r>
              <a:rPr lang="en-US" dirty="0" err="1">
                <a:latin typeface="Corbel" charset="0"/>
                <a:ea typeface="Corbel" charset="0"/>
                <a:cs typeface="Corbel" charset="0"/>
              </a:rPr>
              <a:t>AltDotNet</a:t>
            </a:r>
            <a:r>
              <a:rPr lang="en-US" dirty="0" smtClean="0">
                <a:latin typeface="Corbel" charset="0"/>
                <a:ea typeface="Corbel" charset="0"/>
                <a:cs typeface="Corbel" charset="0"/>
              </a:rPr>
              <a:t>)</a:t>
            </a:r>
            <a:r>
              <a:rPr lang="ru-RU" dirty="0" smtClean="0">
                <a:latin typeface="Corbel" charset="0"/>
                <a:ea typeface="Corbel" charset="0"/>
                <a:cs typeface="Corbel" charset="0"/>
              </a:rPr>
              <a:t> </a:t>
            </a:r>
            <a:r>
              <a:rPr lang="en-US" dirty="0" smtClean="0">
                <a:latin typeface="Corbel" charset="0"/>
                <a:ea typeface="Corbel" charset="0"/>
                <a:cs typeface="Corbel" charset="0"/>
              </a:rPr>
              <a:t>	http</a:t>
            </a:r>
            <a:r>
              <a:rPr lang="en-US" dirty="0">
                <a:latin typeface="Corbel" charset="0"/>
                <a:ea typeface="Corbel" charset="0"/>
                <a:cs typeface="Corbel" charset="0"/>
              </a:rPr>
              <a:t>://</a:t>
            </a:r>
            <a:r>
              <a:rPr lang="en-US" dirty="0" err="1">
                <a:latin typeface="Corbel" charset="0"/>
                <a:ea typeface="Corbel" charset="0"/>
                <a:cs typeface="Corbel" charset="0"/>
              </a:rPr>
              <a:t>structuremap.sourceforge.net</a:t>
            </a:r>
            <a:r>
              <a:rPr lang="en-US" dirty="0">
                <a:latin typeface="Corbel" charset="0"/>
                <a:ea typeface="Corbel" charset="0"/>
                <a:cs typeface="Corbel" charset="0"/>
              </a:rPr>
              <a:t>/</a:t>
            </a:r>
            <a:r>
              <a:rPr lang="en-US" dirty="0" err="1">
                <a:latin typeface="Corbel" charset="0"/>
                <a:ea typeface="Corbel" charset="0"/>
                <a:cs typeface="Corbel" charset="0"/>
              </a:rPr>
              <a:t>Default.htm</a:t>
            </a:r>
            <a:endParaRPr lang="en-US" dirty="0">
              <a:latin typeface="Corbel" charset="0"/>
              <a:ea typeface="Corbel" charset="0"/>
              <a:cs typeface="Corbel" charset="0"/>
            </a:endParaRPr>
          </a:p>
          <a:p>
            <a:pPr marL="285750" indent="-285750">
              <a:buFont typeface="Arial" charset="0"/>
              <a:buChar char="•"/>
            </a:pPr>
            <a:r>
              <a:rPr lang="en-US" dirty="0">
                <a:latin typeface="Corbel" charset="0"/>
                <a:ea typeface="Corbel" charset="0"/>
                <a:cs typeface="Corbel" charset="0"/>
              </a:rPr>
              <a:t>Castle Windsor (</a:t>
            </a:r>
            <a:r>
              <a:rPr lang="en-US" dirty="0" err="1">
                <a:latin typeface="Corbel" charset="0"/>
                <a:ea typeface="Corbel" charset="0"/>
                <a:cs typeface="Corbel" charset="0"/>
              </a:rPr>
              <a:t>AltDotNet</a:t>
            </a:r>
            <a:r>
              <a:rPr lang="en-US" dirty="0" smtClean="0">
                <a:latin typeface="Corbel" charset="0"/>
                <a:ea typeface="Corbel" charset="0"/>
                <a:cs typeface="Corbel" charset="0"/>
              </a:rPr>
              <a:t>)</a:t>
            </a:r>
            <a:r>
              <a:rPr lang="ru-RU" dirty="0" smtClean="0">
                <a:latin typeface="Corbel" charset="0"/>
                <a:ea typeface="Corbel" charset="0"/>
                <a:cs typeface="Corbel" charset="0"/>
              </a:rPr>
              <a:t> </a:t>
            </a:r>
            <a:r>
              <a:rPr lang="en-US" dirty="0" smtClean="0">
                <a:latin typeface="Corbel" charset="0"/>
                <a:ea typeface="Corbel" charset="0"/>
                <a:cs typeface="Corbel" charset="0"/>
              </a:rPr>
              <a:t>	http</a:t>
            </a:r>
            <a:r>
              <a:rPr lang="en-US" dirty="0">
                <a:latin typeface="Corbel" charset="0"/>
                <a:ea typeface="Corbel" charset="0"/>
                <a:cs typeface="Corbel" charset="0"/>
              </a:rPr>
              <a:t>://</a:t>
            </a:r>
            <a:r>
              <a:rPr lang="en-US" dirty="0" err="1">
                <a:latin typeface="Corbel" charset="0"/>
                <a:ea typeface="Corbel" charset="0"/>
                <a:cs typeface="Corbel" charset="0"/>
              </a:rPr>
              <a:t>www.castleproject.org</a:t>
            </a:r>
            <a:r>
              <a:rPr lang="en-US" dirty="0">
                <a:latin typeface="Corbel" charset="0"/>
                <a:ea typeface="Corbel" charset="0"/>
                <a:cs typeface="Corbel" charset="0"/>
              </a:rPr>
              <a:t>/container/</a:t>
            </a:r>
            <a:r>
              <a:rPr lang="en-US" dirty="0" err="1">
                <a:latin typeface="Corbel" charset="0"/>
                <a:ea typeface="Corbel" charset="0"/>
                <a:cs typeface="Corbel" charset="0"/>
              </a:rPr>
              <a:t>index.html</a:t>
            </a:r>
            <a:endParaRPr lang="en-US" dirty="0">
              <a:latin typeface="Corbel" charset="0"/>
              <a:ea typeface="Corbel" charset="0"/>
              <a:cs typeface="Corbel" charset="0"/>
            </a:endParaRPr>
          </a:p>
          <a:p>
            <a:pPr marL="285750" indent="-285750">
              <a:buFont typeface="Arial" charset="0"/>
              <a:buChar char="•"/>
            </a:pPr>
            <a:r>
              <a:rPr lang="en-US" dirty="0">
                <a:latin typeface="Corbel" charset="0"/>
                <a:ea typeface="Corbel" charset="0"/>
                <a:cs typeface="Corbel" charset="0"/>
              </a:rPr>
              <a:t>Unity (Microsoft P&amp;P</a:t>
            </a:r>
            <a:r>
              <a:rPr lang="en-US" dirty="0" smtClean="0">
                <a:latin typeface="Corbel" charset="0"/>
                <a:ea typeface="Corbel" charset="0"/>
                <a:cs typeface="Corbel" charset="0"/>
              </a:rPr>
              <a:t>) </a:t>
            </a:r>
          </a:p>
          <a:p>
            <a:r>
              <a:rPr lang="en-US" dirty="0">
                <a:latin typeface="Corbel" charset="0"/>
                <a:ea typeface="Corbel" charset="0"/>
                <a:cs typeface="Corbel" charset="0"/>
              </a:rPr>
              <a:t>	</a:t>
            </a:r>
            <a:r>
              <a:rPr lang="en-US" dirty="0" smtClean="0">
                <a:latin typeface="Corbel" charset="0"/>
                <a:ea typeface="Corbel" charset="0"/>
                <a:cs typeface="Corbel" charset="0"/>
              </a:rPr>
              <a:t>http</a:t>
            </a:r>
            <a:r>
              <a:rPr lang="en-US" dirty="0">
                <a:latin typeface="Corbel" charset="0"/>
                <a:ea typeface="Corbel" charset="0"/>
                <a:cs typeface="Corbel" charset="0"/>
              </a:rPr>
              <a:t>://</a:t>
            </a:r>
            <a:r>
              <a:rPr lang="en-US" dirty="0" err="1">
                <a:latin typeface="Corbel" charset="0"/>
                <a:ea typeface="Corbel" charset="0"/>
                <a:cs typeface="Corbel" charset="0"/>
              </a:rPr>
              <a:t>www.codeplex.com</a:t>
            </a:r>
            <a:r>
              <a:rPr lang="en-US" dirty="0">
                <a:latin typeface="Corbel" charset="0"/>
                <a:ea typeface="Corbel" charset="0"/>
                <a:cs typeface="Corbel" charset="0"/>
              </a:rPr>
              <a:t>/unity</a:t>
            </a:r>
          </a:p>
          <a:p>
            <a:pPr marL="285750" indent="-285750">
              <a:buFont typeface="Arial" charset="0"/>
              <a:buChar char="•"/>
            </a:pPr>
            <a:r>
              <a:rPr lang="en-US" dirty="0" err="1">
                <a:latin typeface="Corbel" charset="0"/>
                <a:ea typeface="Corbel" charset="0"/>
                <a:cs typeface="Corbel" charset="0"/>
              </a:rPr>
              <a:t>Ninject</a:t>
            </a:r>
            <a:r>
              <a:rPr lang="en-US" dirty="0">
                <a:latin typeface="Corbel" charset="0"/>
                <a:ea typeface="Corbel" charset="0"/>
                <a:cs typeface="Corbel" charset="0"/>
              </a:rPr>
              <a:t> (open </a:t>
            </a:r>
            <a:r>
              <a:rPr lang="en-US" dirty="0" smtClean="0">
                <a:latin typeface="Corbel" charset="0"/>
                <a:ea typeface="Corbel" charset="0"/>
                <a:cs typeface="Corbel" charset="0"/>
              </a:rPr>
              <a:t>source) </a:t>
            </a:r>
            <a:r>
              <a:rPr lang="en-US" u="sng" dirty="0" smtClean="0">
                <a:latin typeface="Corbel" charset="0"/>
                <a:ea typeface="Corbel" charset="0"/>
                <a:cs typeface="Corbel" charset="0"/>
                <a:hlinkClick r:id="rId3"/>
              </a:rPr>
              <a:t>http</a:t>
            </a:r>
            <a:r>
              <a:rPr lang="en-US" u="sng" dirty="0">
                <a:latin typeface="Corbel" charset="0"/>
                <a:ea typeface="Corbel" charset="0"/>
                <a:cs typeface="Corbel" charset="0"/>
                <a:hlinkClick r:id="rId3"/>
              </a:rPr>
              <a:t>://</a:t>
            </a:r>
            <a:r>
              <a:rPr lang="en-US" u="sng" dirty="0" smtClean="0">
                <a:latin typeface="Corbel" charset="0"/>
                <a:ea typeface="Corbel" charset="0"/>
                <a:cs typeface="Corbel" charset="0"/>
                <a:hlinkClick r:id="rId3"/>
              </a:rPr>
              <a:t>ninject.org</a:t>
            </a:r>
          </a:p>
        </p:txBody>
      </p:sp>
    </p:spTree>
    <p:extLst>
      <p:ext uri="{BB962C8B-B14F-4D97-AF65-F5344CB8AC3E}">
        <p14:creationId xmlns:p14="http://schemas.microsoft.com/office/powerpoint/2010/main" val="114319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6"/>
          <p:cNvSpPr>
            <a:spLocks noChangeArrowheads="1"/>
          </p:cNvSpPr>
          <p:nvPr/>
        </p:nvSpPr>
        <p:spPr bwMode="auto">
          <a:xfrm>
            <a:off x="228600" y="2286002"/>
            <a:ext cx="8686800"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dirty="0">
                <a:latin typeface="Consolas" pitchFamily="49" charset="0"/>
                <a:cs typeface="Consolas" pitchFamily="49" charset="0"/>
              </a:rPr>
              <a:t>public class Account</a:t>
            </a:r>
          </a:p>
          <a:p>
            <a:r>
              <a:rPr lang="en-US" dirty="0">
                <a:latin typeface="Consolas" pitchFamily="49" charset="0"/>
                <a:cs typeface="Consolas" pitchFamily="49" charset="0"/>
              </a:rPr>
              <a:t>{</a:t>
            </a:r>
          </a:p>
          <a:p>
            <a:r>
              <a:rPr lang="en-US" dirty="0">
                <a:latin typeface="Consolas" pitchFamily="49" charset="0"/>
                <a:cs typeface="Consolas" pitchFamily="49" charset="0"/>
              </a:rPr>
              <a:t>    public string Number;</a:t>
            </a:r>
          </a:p>
          <a:p>
            <a:r>
              <a:rPr lang="en-US" dirty="0">
                <a:latin typeface="Consolas" pitchFamily="49" charset="0"/>
                <a:cs typeface="Consolas" pitchFamily="49" charset="0"/>
              </a:rPr>
              <a:t>    public decimal </a:t>
            </a:r>
            <a:r>
              <a:rPr lang="en-US" dirty="0" err="1">
                <a:latin typeface="Consolas" pitchFamily="49" charset="0"/>
                <a:cs typeface="Consolas" pitchFamily="49" charset="0"/>
              </a:rPr>
              <a:t>CurrentBalance</a:t>
            </a:r>
            <a:r>
              <a:rPr lang="en-US" dirty="0">
                <a:latin typeface="Consolas" pitchFamily="49" charset="0"/>
                <a:cs typeface="Consolas" pitchFamily="49" charset="0"/>
              </a:rPr>
              <a:t>;</a:t>
            </a:r>
          </a:p>
          <a:p>
            <a:r>
              <a:rPr lang="en-US" dirty="0">
                <a:latin typeface="Consolas" pitchFamily="49" charset="0"/>
                <a:cs typeface="Consolas" pitchFamily="49" charset="0"/>
              </a:rPr>
              <a:t>    public void Deposit(decimal amount) { ... }</a:t>
            </a:r>
          </a:p>
          <a:p>
            <a:r>
              <a:rPr lang="en-US" dirty="0">
                <a:latin typeface="Consolas" pitchFamily="49" charset="0"/>
                <a:cs typeface="Consolas" pitchFamily="49" charset="0"/>
              </a:rPr>
              <a:t>    public void Withdraw(decimal amount) { ... }  </a:t>
            </a:r>
          </a:p>
          <a:p>
            <a:r>
              <a:rPr lang="en-US" dirty="0">
                <a:latin typeface="Consolas" pitchFamily="49" charset="0"/>
                <a:cs typeface="Consolas" pitchFamily="49" charset="0"/>
              </a:rPr>
              <a:t>    public void Transfer(decimal amount, Account recipient) { ... }</a:t>
            </a:r>
          </a:p>
          <a:p>
            <a:r>
              <a:rPr lang="en-US" dirty="0">
                <a:latin typeface="Consolas" pitchFamily="49" charset="0"/>
                <a:cs typeface="Consolas" pitchFamily="49" charset="0"/>
              </a:rPr>
              <a:t>    public </a:t>
            </a:r>
            <a:r>
              <a:rPr lang="en-US" dirty="0" err="1">
                <a:latin typeface="Consolas" pitchFamily="49" charset="0"/>
                <a:cs typeface="Consolas" pitchFamily="49" charset="0"/>
              </a:rPr>
              <a:t>TaxTable</a:t>
            </a:r>
            <a:r>
              <a:rPr lang="en-US" dirty="0">
                <a:latin typeface="Consolas" pitchFamily="49" charset="0"/>
                <a:cs typeface="Consolas" pitchFamily="49" charset="0"/>
              </a:rPr>
              <a:t> </a:t>
            </a:r>
            <a:r>
              <a:rPr lang="en-US" dirty="0" err="1">
                <a:latin typeface="Consolas" pitchFamily="49" charset="0"/>
                <a:cs typeface="Consolas" pitchFamily="49" charset="0"/>
              </a:rPr>
              <a:t>CalculateTaxes</a:t>
            </a:r>
            <a:r>
              <a:rPr lang="en-US" dirty="0">
                <a:latin typeface="Consolas" pitchFamily="49" charset="0"/>
                <a:cs typeface="Consolas" pitchFamily="49" charset="0"/>
              </a:rPr>
              <a:t>(</a:t>
            </a:r>
            <a:r>
              <a:rPr lang="en-US" dirty="0" err="1">
                <a:latin typeface="Consolas" pitchFamily="49" charset="0"/>
                <a:cs typeface="Consolas" pitchFamily="49" charset="0"/>
              </a:rPr>
              <a:t>int</a:t>
            </a:r>
            <a:r>
              <a:rPr lang="en-US" dirty="0">
                <a:latin typeface="Consolas" pitchFamily="49" charset="0"/>
                <a:cs typeface="Consolas" pitchFamily="49" charset="0"/>
              </a:rPr>
              <a:t> year) { ... }</a:t>
            </a:r>
            <a:endParaRPr lang="ru-RU" dirty="0">
              <a:latin typeface="Consolas" pitchFamily="49" charset="0"/>
              <a:cs typeface="Consolas" pitchFamily="49" charset="0"/>
            </a:endParaRPr>
          </a:p>
          <a:p>
            <a:r>
              <a:rPr lang="en-US" dirty="0">
                <a:latin typeface="Consolas" pitchFamily="49" charset="0"/>
                <a:cs typeface="Consolas" pitchFamily="49" charset="0"/>
              </a:rPr>
              <a:t>    public void </a:t>
            </a:r>
            <a:r>
              <a:rPr lang="en-US" dirty="0" err="1">
                <a:latin typeface="Consolas" pitchFamily="49" charset="0"/>
                <a:cs typeface="Consolas" pitchFamily="49" charset="0"/>
              </a:rPr>
              <a:t>GetByNumber</a:t>
            </a:r>
            <a:r>
              <a:rPr lang="en-US" dirty="0">
                <a:latin typeface="Consolas" pitchFamily="49" charset="0"/>
                <a:cs typeface="Consolas" pitchFamily="49" charset="0"/>
              </a:rPr>
              <a:t>(string number) { ... }</a:t>
            </a:r>
          </a:p>
          <a:p>
            <a:r>
              <a:rPr lang="en-US" dirty="0">
                <a:latin typeface="Consolas" pitchFamily="49" charset="0"/>
                <a:cs typeface="Consolas" pitchFamily="49" charset="0"/>
              </a:rPr>
              <a:t>    public void Save() { ... }</a:t>
            </a:r>
          </a:p>
          <a:p>
            <a:r>
              <a:rPr lang="en-US" dirty="0">
                <a:latin typeface="Consolas" pitchFamily="49" charset="0"/>
                <a:cs typeface="Consolas" pitchFamily="49" charset="0"/>
              </a:rPr>
              <a:t>}</a:t>
            </a:r>
          </a:p>
        </p:txBody>
      </p:sp>
      <p:sp>
        <p:nvSpPr>
          <p:cNvPr id="5" name="Title 1"/>
          <p:cNvSpPr txBox="1">
            <a:spLocks/>
          </p:cNvSpPr>
          <p:nvPr/>
        </p:nvSpPr>
        <p:spPr>
          <a:xfrm>
            <a:off x="457200" y="685800"/>
            <a:ext cx="8229600" cy="704851"/>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SRP</a:t>
            </a:r>
            <a:r>
              <a:rPr lang="ru-RU" sz="4000" dirty="0" smtClean="0"/>
              <a:t>:неправильный </a:t>
            </a:r>
            <a:r>
              <a:rPr lang="ru-RU" sz="4000" dirty="0"/>
              <a:t>вариант</a:t>
            </a:r>
            <a:endParaRPr lang="ru-RU" sz="4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Dependecy</a:t>
            </a:r>
            <a:r>
              <a:rPr lang="en-US" sz="4000" dirty="0"/>
              <a:t> Injection </a:t>
            </a:r>
            <a:r>
              <a:rPr lang="en-US" sz="4000" dirty="0" err="1"/>
              <a:t>контейнеры</a:t>
            </a:r>
            <a:endParaRPr lang="en-US" sz="3900" dirty="0">
              <a:effectLst/>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1828800" y="1397761"/>
            <a:ext cx="6070600" cy="4745488"/>
          </a:xfrm>
          <a:prstGeom prst="rect">
            <a:avLst/>
          </a:prstGeom>
        </p:spPr>
      </p:pic>
    </p:spTree>
    <p:extLst>
      <p:ext uri="{BB962C8B-B14F-4D97-AF65-F5344CB8AC3E}">
        <p14:creationId xmlns:p14="http://schemas.microsoft.com/office/powerpoint/2010/main" val="1872666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DI vs. DIP vs. </a:t>
            </a:r>
            <a:r>
              <a:rPr lang="en-US" b="1" dirty="0" err="1">
                <a:effectLst/>
              </a:rPr>
              <a:t>IoC</a:t>
            </a:r>
            <a:r>
              <a:rPr lang="en-US" b="1" dirty="0">
                <a:effectLst/>
              </a:rPr>
              <a:t> </a:t>
            </a:r>
            <a:endParaRPr lang="en-US"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pic>
        <p:nvPicPr>
          <p:cNvPr id="5" name="Content Placeholder 4"/>
          <p:cNvPicPr>
            <a:picLocks noGrp="1" noChangeAspect="1"/>
          </p:cNvPicPr>
          <p:nvPr>
            <p:ph idx="1"/>
          </p:nvPr>
        </p:nvPicPr>
        <p:blipFill>
          <a:blip r:embed="rId2"/>
          <a:stretch>
            <a:fillRect/>
          </a:stretch>
        </p:blipFill>
        <p:spPr>
          <a:xfrm>
            <a:off x="1114563" y="1676400"/>
            <a:ext cx="7499350" cy="2072574"/>
          </a:xfrm>
          <a:prstGeom prst="rect">
            <a:avLst/>
          </a:prstGeom>
        </p:spPr>
      </p:pic>
      <p:sp>
        <p:nvSpPr>
          <p:cNvPr id="6" name="Rectangle 5"/>
          <p:cNvSpPr/>
          <p:nvPr/>
        </p:nvSpPr>
        <p:spPr>
          <a:xfrm>
            <a:off x="1184347" y="3734600"/>
            <a:ext cx="7943088" cy="2585323"/>
          </a:xfrm>
          <a:prstGeom prst="rect">
            <a:avLst/>
          </a:prstGeom>
        </p:spPr>
        <p:txBody>
          <a:bodyPr wrap="square">
            <a:spAutoFit/>
          </a:bodyPr>
          <a:lstStyle/>
          <a:p>
            <a:pPr algn="just"/>
            <a:r>
              <a:rPr lang="ru-RU" dirty="0">
                <a:latin typeface="MyriadPro" charset="0"/>
              </a:rPr>
              <a:t>Инверсия управления (</a:t>
            </a:r>
            <a:r>
              <a:rPr lang="ru-RU" dirty="0" err="1">
                <a:latin typeface="MyriadPro" charset="0"/>
              </a:rPr>
              <a:t>Inversion</a:t>
            </a:r>
            <a:r>
              <a:rPr lang="ru-RU" dirty="0">
                <a:latin typeface="MyriadPro" charset="0"/>
              </a:rPr>
              <a:t> </a:t>
            </a:r>
            <a:r>
              <a:rPr lang="ru-RU" dirty="0" err="1">
                <a:latin typeface="MyriadPro" charset="0"/>
              </a:rPr>
              <a:t>of</a:t>
            </a:r>
            <a:r>
              <a:rPr lang="ru-RU" dirty="0">
                <a:latin typeface="MyriadPro" charset="0"/>
              </a:rPr>
              <a:t> </a:t>
            </a:r>
            <a:r>
              <a:rPr lang="ru-RU" dirty="0" err="1">
                <a:latin typeface="MyriadPro" charset="0"/>
              </a:rPr>
              <a:t>Control</a:t>
            </a:r>
            <a:r>
              <a:rPr lang="ru-RU" dirty="0">
                <a:latin typeface="MyriadPro" charset="0"/>
              </a:rPr>
              <a:t>, </a:t>
            </a:r>
            <a:r>
              <a:rPr lang="ru-RU" dirty="0" err="1">
                <a:latin typeface="MyriadPro" charset="0"/>
              </a:rPr>
              <a:t>IoC</a:t>
            </a:r>
            <a:r>
              <a:rPr lang="ru-RU" dirty="0">
                <a:latin typeface="MyriadPro" charset="0"/>
              </a:rPr>
              <a:t>) — это довольно общее понятие, которое отличает библиотеку от </a:t>
            </a:r>
            <a:r>
              <a:rPr lang="ru-RU" dirty="0" err="1">
                <a:latin typeface="MyriadPro" charset="0"/>
              </a:rPr>
              <a:t>фреймворка</a:t>
            </a:r>
            <a:r>
              <a:rPr lang="ru-RU" dirty="0">
                <a:latin typeface="MyriadPro" charset="0"/>
              </a:rPr>
              <a:t>. Классическая модель </a:t>
            </a:r>
            <a:r>
              <a:rPr lang="ru-RU" dirty="0" smtClean="0">
                <a:latin typeface="MyriadPro" charset="0"/>
              </a:rPr>
              <a:t>подразумевает</a:t>
            </a:r>
            <a:r>
              <a:rPr lang="ru-RU" dirty="0">
                <a:latin typeface="MyriadPro" charset="0"/>
              </a:rPr>
              <a:t>, что </a:t>
            </a:r>
            <a:r>
              <a:rPr lang="ru-RU" dirty="0" err="1">
                <a:latin typeface="MyriadPro" charset="0"/>
              </a:rPr>
              <a:t>вызывающии</a:t>
            </a:r>
            <a:r>
              <a:rPr lang="ru-RU" dirty="0">
                <a:latin typeface="MyriadPro" charset="0"/>
              </a:rPr>
              <a:t>̆ код контролирует внешнее окружение, время и порядок </a:t>
            </a:r>
            <a:r>
              <a:rPr lang="ru-RU" dirty="0" smtClean="0">
                <a:latin typeface="MyriadPro" charset="0"/>
              </a:rPr>
              <a:t>вызова </a:t>
            </a:r>
            <a:r>
              <a:rPr lang="ru-RU" dirty="0">
                <a:latin typeface="MyriadPro" charset="0"/>
              </a:rPr>
              <a:t>библиотечных методов. Однако в случае </a:t>
            </a:r>
            <a:r>
              <a:rPr lang="ru-RU" dirty="0" err="1">
                <a:latin typeface="MyriadPro" charset="0"/>
              </a:rPr>
              <a:t>фреймворка</a:t>
            </a:r>
            <a:r>
              <a:rPr lang="ru-RU" dirty="0">
                <a:latin typeface="MyriadPro" charset="0"/>
              </a:rPr>
              <a:t> обязанности меняются местами: </a:t>
            </a:r>
            <a:r>
              <a:rPr lang="ru-RU" dirty="0" err="1">
                <a:latin typeface="MyriadPro" charset="0"/>
              </a:rPr>
              <a:t>фреймворк</a:t>
            </a:r>
            <a:r>
              <a:rPr lang="ru-RU" dirty="0">
                <a:latin typeface="MyriadPro" charset="0"/>
              </a:rPr>
              <a:t> предоставляет некоторые точки расширения, через которые он вызывает определенные методы пользовательского кода. </a:t>
            </a:r>
            <a:endParaRPr lang="ru-RU" dirty="0"/>
          </a:p>
          <a:p>
            <a:pPr algn="just"/>
            <a:r>
              <a:rPr lang="ru-RU" dirty="0">
                <a:latin typeface="MyriadPro" charset="0"/>
              </a:rPr>
              <a:t>Простой метод обратного вызова или любая другая форма паттерна «</a:t>
            </a:r>
            <a:r>
              <a:rPr lang="ru-RU" dirty="0" smtClean="0">
                <a:latin typeface="MyriadPro" charset="0"/>
              </a:rPr>
              <a:t>Наблюдатель</a:t>
            </a:r>
            <a:r>
              <a:rPr lang="ru-RU" dirty="0">
                <a:latin typeface="MyriadPro" charset="0"/>
              </a:rPr>
              <a:t>» является примером инверсии управления. </a:t>
            </a:r>
            <a:endParaRPr lang="ru-RU" dirty="0"/>
          </a:p>
        </p:txBody>
      </p:sp>
    </p:spTree>
    <p:extLst>
      <p:ext uri="{BB962C8B-B14F-4D97-AF65-F5344CB8AC3E}">
        <p14:creationId xmlns:p14="http://schemas.microsoft.com/office/powerpoint/2010/main" val="18768555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DI vs. DIP vs. </a:t>
            </a:r>
            <a:r>
              <a:rPr lang="en-US" b="1" dirty="0" err="1">
                <a:effectLst/>
              </a:rPr>
              <a:t>IoC</a:t>
            </a:r>
            <a:r>
              <a:rPr lang="en-US" b="1" dirty="0">
                <a:effectLst/>
              </a:rPr>
              <a:t> </a:t>
            </a:r>
            <a:endParaRPr lang="en-US"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
        <p:nvSpPr>
          <p:cNvPr id="3" name="Content Placeholder 2"/>
          <p:cNvSpPr>
            <a:spLocks noGrp="1"/>
          </p:cNvSpPr>
          <p:nvPr>
            <p:ph idx="1"/>
          </p:nvPr>
        </p:nvSpPr>
        <p:spPr/>
        <p:txBody>
          <a:bodyPr>
            <a:normAutofit/>
          </a:bodyPr>
          <a:lstStyle/>
          <a:p>
            <a:pPr marL="82296" indent="0" algn="just">
              <a:buNone/>
            </a:pPr>
            <a:r>
              <a:rPr lang="en-US" sz="1800" dirty="0" err="1"/>
              <a:t>Внедрение</a:t>
            </a:r>
            <a:r>
              <a:rPr lang="en-US" sz="1800" dirty="0"/>
              <a:t> </a:t>
            </a:r>
            <a:r>
              <a:rPr lang="en-US" sz="1800" dirty="0" err="1"/>
              <a:t>зависимостеи</a:t>
            </a:r>
            <a:r>
              <a:rPr lang="en-US" sz="1800" dirty="0"/>
              <a:t>̆ (Dependency Injection, DI) — </a:t>
            </a:r>
            <a:r>
              <a:rPr lang="en-US" sz="1800" dirty="0" err="1"/>
              <a:t>это</a:t>
            </a:r>
            <a:r>
              <a:rPr lang="en-US" sz="1800" dirty="0"/>
              <a:t> </a:t>
            </a:r>
            <a:r>
              <a:rPr lang="en-US" sz="1800" dirty="0" err="1"/>
              <a:t>механизм</a:t>
            </a:r>
            <a:r>
              <a:rPr lang="en-US" sz="1800" dirty="0"/>
              <a:t> </a:t>
            </a:r>
            <a:r>
              <a:rPr lang="en-US" sz="1800" dirty="0" err="1"/>
              <a:t>передачи</a:t>
            </a:r>
            <a:r>
              <a:rPr lang="en-US" sz="1800" dirty="0"/>
              <a:t> </a:t>
            </a:r>
            <a:r>
              <a:rPr lang="en-US" sz="1800" dirty="0" err="1"/>
              <a:t>классу</a:t>
            </a:r>
            <a:r>
              <a:rPr lang="en-US" sz="1800" dirty="0"/>
              <a:t> </a:t>
            </a:r>
            <a:r>
              <a:rPr lang="en-US" sz="1800" dirty="0" err="1"/>
              <a:t>его</a:t>
            </a:r>
            <a:r>
              <a:rPr lang="en-US" sz="1800" dirty="0"/>
              <a:t> </a:t>
            </a:r>
            <a:r>
              <a:rPr lang="en-US" sz="1800" dirty="0" err="1"/>
              <a:t>зависимостеи</a:t>
            </a:r>
            <a:r>
              <a:rPr lang="en-US" sz="1800" dirty="0"/>
              <a:t>̆. </a:t>
            </a:r>
            <a:r>
              <a:rPr lang="en-US" sz="1800" dirty="0" err="1"/>
              <a:t>Существует</a:t>
            </a:r>
            <a:r>
              <a:rPr lang="en-US" sz="1800" dirty="0"/>
              <a:t> </a:t>
            </a:r>
            <a:r>
              <a:rPr lang="en-US" sz="1800" dirty="0" err="1"/>
              <a:t>несколько</a:t>
            </a:r>
            <a:r>
              <a:rPr lang="en-US" sz="1800" dirty="0"/>
              <a:t> </a:t>
            </a:r>
            <a:r>
              <a:rPr lang="en-US" sz="1800" dirty="0" err="1"/>
              <a:t>конкретных</a:t>
            </a:r>
            <a:r>
              <a:rPr lang="en-US" sz="1800" dirty="0"/>
              <a:t> </a:t>
            </a:r>
            <a:r>
              <a:rPr lang="en-US" sz="1800" dirty="0" err="1"/>
              <a:t>видов</a:t>
            </a:r>
            <a:r>
              <a:rPr lang="en-US" sz="1800" dirty="0"/>
              <a:t> </a:t>
            </a:r>
            <a:r>
              <a:rPr lang="en-US" sz="1800" dirty="0" err="1"/>
              <a:t>или</a:t>
            </a:r>
            <a:r>
              <a:rPr lang="en-US" sz="1800" dirty="0"/>
              <a:t> </a:t>
            </a:r>
            <a:r>
              <a:rPr lang="en-US" sz="1800" dirty="0" err="1"/>
              <a:t>паттернов</a:t>
            </a:r>
            <a:r>
              <a:rPr lang="en-US" sz="1800" dirty="0"/>
              <a:t> </a:t>
            </a:r>
            <a:r>
              <a:rPr lang="en-US" sz="1800" dirty="0" err="1"/>
              <a:t>внедрения</a:t>
            </a:r>
            <a:r>
              <a:rPr lang="en-US" sz="1800" dirty="0"/>
              <a:t> </a:t>
            </a:r>
            <a:r>
              <a:rPr lang="en-US" sz="1800" dirty="0" err="1"/>
              <a:t>зависимостеи</a:t>
            </a:r>
            <a:r>
              <a:rPr lang="en-US" sz="1800" dirty="0"/>
              <a:t>̆: </a:t>
            </a:r>
            <a:r>
              <a:rPr lang="en-US" sz="1800" dirty="0" err="1"/>
              <a:t>внедрение</a:t>
            </a:r>
            <a:r>
              <a:rPr lang="en-US" sz="1800" dirty="0"/>
              <a:t> </a:t>
            </a:r>
            <a:r>
              <a:rPr lang="en-US" sz="1800" dirty="0" err="1"/>
              <a:t>зависимости</a:t>
            </a:r>
            <a:r>
              <a:rPr lang="en-US" sz="1800" dirty="0"/>
              <a:t> </a:t>
            </a:r>
            <a:r>
              <a:rPr lang="en-US" sz="1800" dirty="0" err="1"/>
              <a:t>через</a:t>
            </a:r>
            <a:r>
              <a:rPr lang="en-US" sz="1800" dirty="0"/>
              <a:t> </a:t>
            </a:r>
            <a:r>
              <a:rPr lang="en-US" sz="1800" dirty="0" err="1"/>
              <a:t>конструктор</a:t>
            </a:r>
            <a:r>
              <a:rPr lang="en-US" sz="1800" dirty="0"/>
              <a:t> (Constructor Injection), </a:t>
            </a:r>
            <a:r>
              <a:rPr lang="en-US" sz="1800" dirty="0" err="1"/>
              <a:t>через</a:t>
            </a:r>
            <a:r>
              <a:rPr lang="en-US" sz="1800" dirty="0"/>
              <a:t> </a:t>
            </a:r>
            <a:r>
              <a:rPr lang="en-US" sz="1800" dirty="0" err="1"/>
              <a:t>метод</a:t>
            </a:r>
            <a:r>
              <a:rPr lang="en-US" sz="1800" dirty="0"/>
              <a:t> (Method Injection) </a:t>
            </a:r>
            <a:r>
              <a:rPr lang="en-US" sz="1800" dirty="0" err="1"/>
              <a:t>и</a:t>
            </a:r>
            <a:r>
              <a:rPr lang="en-US" sz="1800" dirty="0"/>
              <a:t> </a:t>
            </a:r>
            <a:r>
              <a:rPr lang="en-US" sz="1800" dirty="0" err="1"/>
              <a:t>через</a:t>
            </a:r>
            <a:r>
              <a:rPr lang="en-US" sz="1800" dirty="0"/>
              <a:t> </a:t>
            </a:r>
            <a:r>
              <a:rPr lang="en-US" sz="1800" dirty="0" err="1"/>
              <a:t>свойство</a:t>
            </a:r>
            <a:r>
              <a:rPr lang="en-US" sz="1800" dirty="0"/>
              <a:t> (Property Injection). </a:t>
            </a:r>
          </a:p>
        </p:txBody>
      </p:sp>
    </p:spTree>
    <p:extLst>
      <p:ext uri="{BB962C8B-B14F-4D97-AF65-F5344CB8AC3E}">
        <p14:creationId xmlns:p14="http://schemas.microsoft.com/office/powerpoint/2010/main" val="10705753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DI vs. DIP vs. </a:t>
            </a:r>
            <a:r>
              <a:rPr lang="en-US" b="1" dirty="0" err="1">
                <a:effectLst/>
              </a:rPr>
              <a:t>IoC</a:t>
            </a:r>
            <a:r>
              <a:rPr lang="en-US" b="1" dirty="0">
                <a:effectLst/>
              </a:rPr>
              <a:t> </a:t>
            </a:r>
            <a:endParaRPr lang="en-US" dirty="0"/>
          </a:p>
        </p:txBody>
      </p:sp>
      <p:sp>
        <p:nvSpPr>
          <p:cNvPr id="3" name="Content Placeholder 2"/>
          <p:cNvSpPr>
            <a:spLocks noGrp="1"/>
          </p:cNvSpPr>
          <p:nvPr>
            <p:ph idx="1"/>
          </p:nvPr>
        </p:nvSpPr>
        <p:spPr/>
        <p:txBody>
          <a:bodyPr>
            <a:normAutofit/>
          </a:bodyPr>
          <a:lstStyle/>
          <a:p>
            <a:pPr marL="82296" indent="0" algn="just">
              <a:buNone/>
            </a:pPr>
            <a:r>
              <a:rPr lang="ru-RU" sz="1800" dirty="0"/>
              <a:t>Принцип инверсии зависимости (</a:t>
            </a:r>
            <a:r>
              <a:rPr lang="ru-RU" sz="1800" dirty="0" err="1"/>
              <a:t>Dependency</a:t>
            </a:r>
            <a:r>
              <a:rPr lang="ru-RU" sz="1800" dirty="0"/>
              <a:t> </a:t>
            </a:r>
            <a:r>
              <a:rPr lang="ru-RU" sz="1800" dirty="0" err="1"/>
              <a:t>Inversion</a:t>
            </a:r>
            <a:r>
              <a:rPr lang="ru-RU" sz="1800" dirty="0"/>
              <a:t> </a:t>
            </a:r>
            <a:r>
              <a:rPr lang="ru-RU" sz="1800" dirty="0" err="1"/>
              <a:t>Principle</a:t>
            </a:r>
            <a:r>
              <a:rPr lang="ru-RU" sz="1800" dirty="0"/>
              <a:t>. DIP) говорит о том, какого вида зависимости необходимо передавать классу извне, а какие </a:t>
            </a:r>
            <a:r>
              <a:rPr lang="ru-RU" sz="1800" dirty="0" smtClean="0"/>
              <a:t>зависимости </a:t>
            </a:r>
            <a:r>
              <a:rPr lang="ru-RU" sz="1800" dirty="0"/>
              <a:t>класс должен создавать самостоятельно. Важно, чтобы зависимости класса были понятны и важны вызывающему коду. Зависимости класса должны располагаться на текущем или более высоком уровне абстракции. Другими </a:t>
            </a:r>
            <a:r>
              <a:rPr lang="ru-RU" sz="1800" dirty="0" smtClean="0"/>
              <a:t>словами</a:t>
            </a:r>
            <a:r>
              <a:rPr lang="ru-RU" sz="1800" dirty="0"/>
              <a:t>, не </a:t>
            </a:r>
            <a:r>
              <a:rPr lang="ru-RU" sz="1800" dirty="0" err="1"/>
              <a:t>любои</a:t>
            </a:r>
            <a:r>
              <a:rPr lang="ru-RU" sz="1800" dirty="0"/>
              <a:t>̆ класс, которого требует </a:t>
            </a:r>
            <a:r>
              <a:rPr lang="ru-RU" sz="1800" dirty="0" err="1"/>
              <a:t>интерфейс</a:t>
            </a:r>
            <a:r>
              <a:rPr lang="ru-RU" sz="1800" dirty="0"/>
              <a:t> в конструкторе, следует </a:t>
            </a:r>
            <a:r>
              <a:rPr lang="ru-RU" sz="1800" dirty="0" smtClean="0"/>
              <a:t>принципу </a:t>
            </a:r>
            <a:r>
              <a:rPr lang="ru-RU" sz="1800" dirty="0"/>
              <a:t>инверсии </a:t>
            </a:r>
            <a:r>
              <a:rPr lang="ru-RU" sz="1800" dirty="0" smtClean="0"/>
              <a:t>зависимостей. </a:t>
            </a:r>
            <a:endParaRPr lang="ru-RU" sz="1800" dirty="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557892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325217" y="1918494"/>
            <a:ext cx="7315200" cy="3886200"/>
          </a:xfrm>
          <a:prstGeom prst="rect">
            <a:avLst/>
          </a:prstGeom>
        </p:spPr>
      </p:pic>
    </p:spTree>
    <p:extLst>
      <p:ext uri="{BB962C8B-B14F-4D97-AF65-F5344CB8AC3E}">
        <p14:creationId xmlns:p14="http://schemas.microsoft.com/office/powerpoint/2010/main" val="9427247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838200" y="2184400"/>
            <a:ext cx="8191500" cy="3378200"/>
          </a:xfrm>
          <a:prstGeom prst="rect">
            <a:avLst/>
          </a:prstGeom>
        </p:spPr>
      </p:pic>
    </p:spTree>
    <p:extLst>
      <p:ext uri="{BB962C8B-B14F-4D97-AF65-F5344CB8AC3E}">
        <p14:creationId xmlns:p14="http://schemas.microsoft.com/office/powerpoint/2010/main" val="2220288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1026" name="Picture 2" descr="http://ecx.images-amazon.com/images/I/41byrwtNAiL._SX258_PJlook-inside-v2,TopRight,1,0_SH20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3886200" cy="4857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71863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pic>
        <p:nvPicPr>
          <p:cNvPr id="5" name="Picture 4"/>
          <p:cNvPicPr>
            <a:picLocks noChangeAspect="1"/>
          </p:cNvPicPr>
          <p:nvPr/>
        </p:nvPicPr>
        <p:blipFill>
          <a:blip r:embed="rId2"/>
          <a:stretch>
            <a:fillRect/>
          </a:stretch>
        </p:blipFill>
        <p:spPr>
          <a:xfrm>
            <a:off x="1435608" y="849064"/>
            <a:ext cx="7304980" cy="6008936"/>
          </a:xfrm>
          <a:prstGeom prst="rect">
            <a:avLst/>
          </a:prstGeom>
        </p:spPr>
      </p:pic>
    </p:spTree>
    <p:extLst>
      <p:ext uri="{BB962C8B-B14F-4D97-AF65-F5344CB8AC3E}">
        <p14:creationId xmlns:p14="http://schemas.microsoft.com/office/powerpoint/2010/main" val="1545032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6"/>
          <p:cNvSpPr>
            <a:spLocks noChangeArrowheads="1"/>
          </p:cNvSpPr>
          <p:nvPr/>
        </p:nvSpPr>
        <p:spPr bwMode="auto">
          <a:xfrm>
            <a:off x="533400" y="1600200"/>
            <a:ext cx="7010400" cy="5016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dirty="0">
                <a:latin typeface="Consolas" pitchFamily="49" charset="0"/>
                <a:cs typeface="Consolas" pitchFamily="49" charset="0"/>
              </a:rPr>
              <a:t>public class Account</a:t>
            </a: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string Number;</a:t>
            </a:r>
          </a:p>
          <a:p>
            <a:r>
              <a:rPr lang="en-US" sz="1600" dirty="0">
                <a:latin typeface="Consolas" pitchFamily="49" charset="0"/>
                <a:cs typeface="Consolas" pitchFamily="49" charset="0"/>
              </a:rPr>
              <a:t>    public decimal </a:t>
            </a:r>
            <a:r>
              <a:rPr lang="en-US" sz="1600" dirty="0" err="1">
                <a:latin typeface="Consolas" pitchFamily="49" charset="0"/>
                <a:cs typeface="Consolas" pitchFamily="49" charset="0"/>
              </a:rPr>
              <a:t>CurrentBalance</a:t>
            </a:r>
            <a:r>
              <a:rPr lang="en-US" sz="1600" dirty="0">
                <a:latin typeface="Consolas" pitchFamily="49" charset="0"/>
                <a:cs typeface="Consolas" pitchFamily="49" charset="0"/>
              </a:rPr>
              <a:t>;</a:t>
            </a:r>
          </a:p>
          <a:p>
            <a:r>
              <a:rPr lang="en-US" sz="1600" dirty="0">
                <a:latin typeface="Consolas" pitchFamily="49" charset="0"/>
                <a:cs typeface="Consolas" pitchFamily="49" charset="0"/>
              </a:rPr>
              <a:t>    public void Deposit(decimal amount) { ... }</a:t>
            </a:r>
          </a:p>
          <a:p>
            <a:r>
              <a:rPr lang="en-US" sz="1600" dirty="0">
                <a:latin typeface="Consolas" pitchFamily="49" charset="0"/>
                <a:cs typeface="Consolas" pitchFamily="49" charset="0"/>
              </a:rPr>
              <a:t>    public void Withdraw(decimal amount) { ... }  </a:t>
            </a:r>
          </a:p>
          <a:p>
            <a:r>
              <a:rPr lang="en-US" sz="1600" dirty="0">
                <a:latin typeface="Consolas" pitchFamily="49" charset="0"/>
                <a:cs typeface="Consolas" pitchFamily="49" charset="0"/>
              </a:rPr>
              <a:t>    public void Transfer(decimal amount, Account recipient) { ... }</a:t>
            </a:r>
          </a:p>
          <a:p>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r>
              <a:rPr lang="en-US" sz="1600" dirty="0">
                <a:latin typeface="Consolas" pitchFamily="49" charset="0"/>
                <a:cs typeface="Consolas" pitchFamily="49" charset="0"/>
              </a:rPr>
              <a:t>public class </a:t>
            </a:r>
            <a:r>
              <a:rPr lang="en-US" sz="1600" dirty="0" err="1">
                <a:latin typeface="Consolas" pitchFamily="49" charset="0"/>
                <a:cs typeface="Consolas" pitchFamily="49" charset="0"/>
              </a:rPr>
              <a:t>AccountRepository</a:t>
            </a:r>
            <a:endParaRPr lang="en-US" sz="1600" dirty="0">
              <a:latin typeface="Consolas" pitchFamily="49" charset="0"/>
              <a:cs typeface="Consolas" pitchFamily="49" charset="0"/>
            </a:endParaRP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Account </a:t>
            </a:r>
            <a:r>
              <a:rPr lang="en-US" sz="1600" dirty="0" err="1">
                <a:latin typeface="Consolas" pitchFamily="49" charset="0"/>
                <a:cs typeface="Consolas" pitchFamily="49" charset="0"/>
              </a:rPr>
              <a:t>GetByNumber</a:t>
            </a:r>
            <a:r>
              <a:rPr lang="en-US" sz="1600" dirty="0">
                <a:latin typeface="Consolas" pitchFamily="49" charset="0"/>
                <a:cs typeface="Consolas" pitchFamily="49" charset="0"/>
              </a:rPr>
              <a:t>(string number) { ... }</a:t>
            </a:r>
          </a:p>
          <a:p>
            <a:r>
              <a:rPr lang="en-US" sz="1600" dirty="0">
                <a:latin typeface="Consolas" pitchFamily="49" charset="0"/>
                <a:cs typeface="Consolas" pitchFamily="49" charset="0"/>
              </a:rPr>
              <a:t>    public void Save(Account account) { ... }</a:t>
            </a:r>
          </a:p>
          <a:p>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r>
              <a:rPr lang="en-US" sz="1600" dirty="0">
                <a:latin typeface="Consolas" pitchFamily="49" charset="0"/>
                <a:cs typeface="Consolas" pitchFamily="49" charset="0"/>
              </a:rPr>
              <a:t>public class </a:t>
            </a:r>
            <a:r>
              <a:rPr lang="en-US" sz="1600" dirty="0" err="1">
                <a:latin typeface="Consolas" pitchFamily="49" charset="0"/>
                <a:cs typeface="Consolas" pitchFamily="49" charset="0"/>
              </a:rPr>
              <a:t>TaxCalculator</a:t>
            </a:r>
            <a:endParaRPr lang="en-US" sz="1600" dirty="0">
              <a:latin typeface="Consolas" pitchFamily="49" charset="0"/>
              <a:cs typeface="Consolas" pitchFamily="49" charset="0"/>
            </a:endParaRPr>
          </a:p>
          <a:p>
            <a:r>
              <a:rPr lang="en-US" sz="1600" dirty="0">
                <a:latin typeface="Consolas" pitchFamily="49" charset="0"/>
                <a:cs typeface="Consolas" pitchFamily="49" charset="0"/>
              </a:rPr>
              <a:t>{</a:t>
            </a:r>
          </a:p>
          <a:p>
            <a:r>
              <a:rPr lang="en-US" sz="1600" dirty="0">
                <a:latin typeface="Consolas" pitchFamily="49" charset="0"/>
                <a:cs typeface="Consolas" pitchFamily="49" charset="0"/>
              </a:rPr>
              <a:t>    public </a:t>
            </a:r>
            <a:r>
              <a:rPr lang="en-US" sz="1600" dirty="0" err="1">
                <a:latin typeface="Consolas" pitchFamily="49" charset="0"/>
                <a:cs typeface="Consolas" pitchFamily="49" charset="0"/>
              </a:rPr>
              <a:t>TaxTable</a:t>
            </a:r>
            <a:r>
              <a:rPr lang="en-US" sz="1600" dirty="0">
                <a:latin typeface="Consolas" pitchFamily="49" charset="0"/>
                <a:cs typeface="Consolas" pitchFamily="49" charset="0"/>
              </a:rPr>
              <a:t> </a:t>
            </a:r>
            <a:r>
              <a:rPr lang="en-US" sz="1600" dirty="0" err="1">
                <a:latin typeface="Consolas" pitchFamily="49" charset="0"/>
                <a:cs typeface="Consolas" pitchFamily="49" charset="0"/>
              </a:rPr>
              <a:t>CalculateTaxes</a:t>
            </a:r>
            <a:r>
              <a:rPr lang="en-US" sz="1600" dirty="0">
                <a:latin typeface="Consolas" pitchFamily="49" charset="0"/>
                <a:cs typeface="Consolas" pitchFamily="49" charset="0"/>
              </a:rPr>
              <a:t>(</a:t>
            </a:r>
            <a:r>
              <a:rPr lang="en-US" sz="1600" dirty="0" err="1">
                <a:latin typeface="Consolas" pitchFamily="49" charset="0"/>
                <a:cs typeface="Consolas" pitchFamily="49" charset="0"/>
              </a:rPr>
              <a:t>int</a:t>
            </a:r>
            <a:r>
              <a:rPr lang="en-US" sz="1600" dirty="0">
                <a:latin typeface="Consolas" pitchFamily="49" charset="0"/>
                <a:cs typeface="Consolas" pitchFamily="49" charset="0"/>
              </a:rPr>
              <a:t> year) { ... }</a:t>
            </a:r>
          </a:p>
          <a:p>
            <a:r>
              <a:rPr lang="en-US" sz="1600" dirty="0">
                <a:latin typeface="Consolas" pitchFamily="49" charset="0"/>
                <a:cs typeface="Consolas" pitchFamily="49" charset="0"/>
              </a:rPr>
              <a:t>}</a:t>
            </a:r>
          </a:p>
        </p:txBody>
      </p:sp>
      <p:sp>
        <p:nvSpPr>
          <p:cNvPr id="4" name="Title 1"/>
          <p:cNvSpPr txBox="1">
            <a:spLocks/>
          </p:cNvSpPr>
          <p:nvPr/>
        </p:nvSpPr>
        <p:spPr>
          <a:xfrm>
            <a:off x="457200" y="685800"/>
            <a:ext cx="8229600" cy="704851"/>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SRP</a:t>
            </a:r>
            <a:r>
              <a:rPr lang="ru-RU" sz="4000" dirty="0" smtClean="0"/>
              <a:t>:</a:t>
            </a:r>
            <a:r>
              <a:rPr lang="en-US" sz="4000" dirty="0" smtClean="0"/>
              <a:t> </a:t>
            </a:r>
            <a:r>
              <a:rPr lang="ru-RU" sz="4000" dirty="0"/>
              <a:t>правильный вариант</a:t>
            </a:r>
            <a:endParaRPr lang="ru-RU" sz="4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effectLst/>
              </a:rPr>
              <a:t>Типичные примеры нарушения SRP </a:t>
            </a:r>
            <a:endParaRPr lang="en-US" dirty="0"/>
          </a:p>
        </p:txBody>
      </p:sp>
      <p:sp>
        <p:nvSpPr>
          <p:cNvPr id="3" name="Content Placeholder 2"/>
          <p:cNvSpPr>
            <a:spLocks noGrp="1"/>
          </p:cNvSpPr>
          <p:nvPr>
            <p:ph idx="1"/>
          </p:nvPr>
        </p:nvSpPr>
        <p:spPr/>
        <p:txBody>
          <a:bodyPr>
            <a:noAutofit/>
          </a:bodyPr>
          <a:lstStyle/>
          <a:p>
            <a:r>
              <a:rPr lang="ru-RU" sz="1800" dirty="0"/>
              <a:t>Типичными примерами нарушения SRP являются: </a:t>
            </a:r>
          </a:p>
          <a:p>
            <a:r>
              <a:rPr lang="ru-RU" sz="1800" b="1" dirty="0" smtClean="0"/>
              <a:t>смешивание </a:t>
            </a:r>
            <a:r>
              <a:rPr lang="ru-RU" sz="1800" b="1" dirty="0"/>
              <a:t>логики с </a:t>
            </a:r>
            <a:r>
              <a:rPr lang="ru-RU" sz="1800" b="1" dirty="0" err="1"/>
              <a:t>инфраструктурои</a:t>
            </a:r>
            <a:r>
              <a:rPr lang="ru-RU" sz="1800" b="1" dirty="0"/>
              <a:t>̆. </a:t>
            </a:r>
            <a:r>
              <a:rPr lang="ru-RU" sz="1800" dirty="0"/>
              <a:t>Бизнес-логика смешана с </a:t>
            </a:r>
            <a:r>
              <a:rPr lang="ru-RU" sz="1800" dirty="0" smtClean="0"/>
              <a:t>представлением</a:t>
            </a:r>
            <a:r>
              <a:rPr lang="ru-RU" sz="1800" dirty="0"/>
              <a:t>, слоем </a:t>
            </a:r>
            <a:r>
              <a:rPr lang="ru-RU" sz="1800" dirty="0" err="1"/>
              <a:t>персистентности</a:t>
            </a:r>
            <a:r>
              <a:rPr lang="ru-RU" sz="1800" dirty="0"/>
              <a:t>, находится внутри WCF или </a:t>
            </a:r>
            <a:r>
              <a:rPr lang="ru-RU" sz="1800" dirty="0" err="1"/>
              <a:t>Windows</a:t>
            </a:r>
            <a:r>
              <a:rPr lang="ru-RU" sz="1800" dirty="0"/>
              <a:t>-сервисов. Должна быть возможность сосредоточиться на бизнес-правилах, не обращая внимания на второстепенные инфраструктурные детали; </a:t>
            </a:r>
          </a:p>
          <a:p>
            <a:r>
              <a:rPr lang="ru-RU" sz="1800" b="1" dirty="0" smtClean="0"/>
              <a:t>слабая </a:t>
            </a:r>
            <a:r>
              <a:rPr lang="ru-RU" sz="1800" b="1" dirty="0"/>
              <a:t>связность (</a:t>
            </a:r>
            <a:r>
              <a:rPr lang="ru-RU" sz="1800" b="1" dirty="0" err="1" smtClean="0"/>
              <a:t>low</a:t>
            </a:r>
            <a:r>
              <a:rPr lang="ru-RU" sz="1800" b="1" dirty="0" smtClean="0"/>
              <a:t> </a:t>
            </a:r>
            <a:r>
              <a:rPr lang="ru-RU" sz="1800" b="1" dirty="0" err="1" smtClean="0"/>
              <a:t>cohesion</a:t>
            </a:r>
            <a:r>
              <a:rPr lang="ru-RU" sz="1800" b="1" dirty="0"/>
              <a:t>). </a:t>
            </a:r>
            <a:r>
              <a:rPr lang="ru-RU" sz="1800" dirty="0"/>
              <a:t>Класс/модуль/метод не является цельным и решает несколько несвязанных задач. Проявляются несколько групп методов, каждая из которых обращается к подмножеству </a:t>
            </a:r>
            <a:r>
              <a:rPr lang="ru-RU" sz="1800" dirty="0" err="1"/>
              <a:t>полеи</a:t>
            </a:r>
            <a:r>
              <a:rPr lang="ru-RU" sz="1800" dirty="0"/>
              <a:t>̆, не используемых </a:t>
            </a:r>
            <a:r>
              <a:rPr lang="ru-RU" sz="1800" dirty="0" smtClean="0"/>
              <a:t>другими </a:t>
            </a:r>
            <a:r>
              <a:rPr lang="ru-RU" sz="1800" dirty="0"/>
              <a:t>методами; </a:t>
            </a:r>
          </a:p>
          <a:p>
            <a:r>
              <a:rPr lang="ru-RU" sz="1800" b="1" dirty="0" smtClean="0"/>
              <a:t>выполнение </a:t>
            </a:r>
            <a:r>
              <a:rPr lang="ru-RU" sz="1800" b="1" dirty="0"/>
              <a:t>нескольких несвязанных задач. </a:t>
            </a:r>
            <a:r>
              <a:rPr lang="ru-RU" sz="1800" dirty="0"/>
              <a:t>Класс/модуль может быть </a:t>
            </a:r>
            <a:r>
              <a:rPr lang="ru-RU" sz="1800" dirty="0" smtClean="0"/>
              <a:t>цельным</a:t>
            </a:r>
            <a:r>
              <a:rPr lang="ru-RU" sz="1800" dirty="0"/>
              <a:t>, но решать несколько несвязанных задач (вычисление </a:t>
            </a:r>
            <a:r>
              <a:rPr lang="ru-RU" sz="1800" dirty="0" err="1"/>
              <a:t>заработнои</a:t>
            </a:r>
            <a:r>
              <a:rPr lang="ru-RU" sz="1800" dirty="0"/>
              <a:t>̆ платы и построение отчета). Класс/модуль/метод должен быть сфокусированным на решении минимального числа задач; </a:t>
            </a:r>
            <a:endParaRPr lang="ru-RU" sz="1800" dirty="0" smtClean="0"/>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8585042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effectLst/>
              </a:rPr>
              <a:t>Типичные примеры нарушения SRP </a:t>
            </a:r>
            <a:endParaRPr lang="en-US" dirty="0"/>
          </a:p>
        </p:txBody>
      </p:sp>
      <p:sp>
        <p:nvSpPr>
          <p:cNvPr id="3" name="Content Placeholder 2"/>
          <p:cNvSpPr>
            <a:spLocks noGrp="1"/>
          </p:cNvSpPr>
          <p:nvPr>
            <p:ph idx="1"/>
          </p:nvPr>
        </p:nvSpPr>
        <p:spPr/>
        <p:txBody>
          <a:bodyPr>
            <a:noAutofit/>
          </a:bodyPr>
          <a:lstStyle/>
          <a:p>
            <a:r>
              <a:rPr lang="ru-RU" sz="1800" b="1" dirty="0" smtClean="0"/>
              <a:t>решение </a:t>
            </a:r>
            <a:r>
              <a:rPr lang="ru-RU" sz="1800" b="1" dirty="0"/>
              <a:t>задач разных </a:t>
            </a:r>
            <a:r>
              <a:rPr lang="ru-RU" sz="1800" b="1" dirty="0" err="1"/>
              <a:t>уровнеи</a:t>
            </a:r>
            <a:r>
              <a:rPr lang="ru-RU" sz="1800" b="1" dirty="0"/>
              <a:t>̆ абстракции. </a:t>
            </a:r>
            <a:r>
              <a:rPr lang="ru-RU" sz="1800" dirty="0"/>
              <a:t>Класс/метод не должен отвечать за задачи разного уровня. Например, класс удаленного заместителя не должен самостоятельно проверять аргументы, заниматься </a:t>
            </a:r>
            <a:r>
              <a:rPr lang="ru-RU" sz="1800" dirty="0" err="1"/>
              <a:t>сериализациеи</a:t>
            </a:r>
            <a:r>
              <a:rPr lang="ru-RU" sz="1800" dirty="0"/>
              <a:t>̆ и </a:t>
            </a:r>
            <a:r>
              <a:rPr lang="ru-RU" sz="1800" dirty="0" smtClean="0"/>
              <a:t>шифрованием</a:t>
            </a:r>
            <a:r>
              <a:rPr lang="ru-RU" sz="1800" dirty="0"/>
              <a:t>. </a:t>
            </a:r>
            <a:r>
              <a:rPr lang="ru-RU" sz="1800" dirty="0" err="1"/>
              <a:t>Каждыи</a:t>
            </a:r>
            <a:r>
              <a:rPr lang="ru-RU" sz="1800" dirty="0"/>
              <a:t>̆ из этих аспектов должен решаться отдельным классом </a:t>
            </a:r>
          </a:p>
          <a:p>
            <a:r>
              <a:rPr lang="ru-RU" sz="1800" b="1" dirty="0" smtClean="0"/>
              <a:t>решение </a:t>
            </a:r>
            <a:r>
              <a:rPr lang="ru-RU" sz="1800" b="1" dirty="0"/>
              <a:t>задач разных </a:t>
            </a:r>
            <a:r>
              <a:rPr lang="ru-RU" sz="1800" b="1" dirty="0" err="1"/>
              <a:t>уровнеи</a:t>
            </a:r>
            <a:r>
              <a:rPr lang="ru-RU" sz="1800" b="1" dirty="0"/>
              <a:t>̆ абстракции. </a:t>
            </a:r>
            <a:r>
              <a:rPr lang="ru-RU" sz="1800" dirty="0"/>
              <a:t>Класс/метод не должен отвечать за задачи разного уровня. Например, класс удаленного заместителя не должен самостоятельно проверять аргументы, заниматься </a:t>
            </a:r>
            <a:r>
              <a:rPr lang="ru-RU" sz="1800" dirty="0" err="1"/>
              <a:t>сериализациеи</a:t>
            </a:r>
            <a:r>
              <a:rPr lang="ru-RU" sz="1800" dirty="0"/>
              <a:t>̆ и </a:t>
            </a:r>
            <a:r>
              <a:rPr lang="ru-RU" sz="1800" dirty="0" err="1"/>
              <a:t>шифрова</a:t>
            </a:r>
            <a:r>
              <a:rPr lang="ru-RU" sz="1800" dirty="0"/>
              <a:t>- </a:t>
            </a:r>
            <a:r>
              <a:rPr lang="ru-RU" sz="1800" dirty="0" err="1"/>
              <a:t>нием</a:t>
            </a:r>
            <a:r>
              <a:rPr lang="ru-RU" sz="1800" dirty="0"/>
              <a:t>. </a:t>
            </a:r>
            <a:r>
              <a:rPr lang="ru-RU" sz="1800" dirty="0" err="1"/>
              <a:t>Каждыи</a:t>
            </a:r>
            <a:r>
              <a:rPr lang="ru-RU" sz="1800" dirty="0"/>
              <a:t>̆ из этих аспектов должен решаться отдельным классом </a:t>
            </a:r>
          </a:p>
        </p:txBody>
      </p:sp>
      <p:sp>
        <p:nvSpPr>
          <p:cNvPr id="4" name="Footer Placeholder 3"/>
          <p:cNvSpPr>
            <a:spLocks noGrp="1"/>
          </p:cNvSpPr>
          <p:nvPr>
            <p:ph type="ftr" sz="quarter" idx="11"/>
          </p:nvPr>
        </p:nvSpPr>
        <p:spPr/>
        <p:txBody>
          <a:bodyPr/>
          <a:lstStyle/>
          <a:p>
            <a:pPr>
              <a:defRPr/>
            </a:pPr>
            <a:r>
              <a:rPr lang="en-US" smtClean="0"/>
              <a:t>Copyright © 2008-2010 Altexsoft</a:t>
            </a:r>
            <a:endParaRPr lang="en-US"/>
          </a:p>
        </p:txBody>
      </p:sp>
    </p:spTree>
    <p:extLst>
      <p:ext uri="{BB962C8B-B14F-4D97-AF65-F5344CB8AC3E}">
        <p14:creationId xmlns:p14="http://schemas.microsoft.com/office/powerpoint/2010/main" val="1543324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0"/>
            <a:ext cx="8229600" cy="704851"/>
          </a:xfrm>
        </p:spPr>
        <p:txBody>
          <a:bodyPr/>
          <a:lstStyle/>
          <a:p>
            <a:pPr eaLnBrk="1" hangingPunct="1"/>
            <a:r>
              <a:rPr lang="en-US" sz="4000" dirty="0" smtClean="0"/>
              <a:t>OCP</a:t>
            </a:r>
            <a:r>
              <a:rPr lang="ru-RU" sz="4000" dirty="0" smtClean="0"/>
              <a:t>:</a:t>
            </a:r>
            <a:r>
              <a:rPr lang="en-US" sz="4000" dirty="0" smtClean="0"/>
              <a:t> Open-Closed Principle</a:t>
            </a:r>
            <a:endParaRPr lang="ru-RU" sz="4000"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1"/>
            <a:ext cx="6324600" cy="50693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178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олнцестояние">
  <a:themeElements>
    <a:clrScheme name="Солнцестояние">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Солнцестояние">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олнцестояние">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10174</TotalTime>
  <Words>4308</Words>
  <Application>Microsoft Macintosh PowerPoint</Application>
  <PresentationFormat>On-screen Show (4:3)</PresentationFormat>
  <Paragraphs>568</Paragraphs>
  <Slides>57</Slides>
  <Notes>33</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Calibri</vt:lpstr>
      <vt:lpstr>Consolas</vt:lpstr>
      <vt:lpstr>Constantia</vt:lpstr>
      <vt:lpstr>Corbel</vt:lpstr>
      <vt:lpstr>Courier New</vt:lpstr>
      <vt:lpstr>Georgia</vt:lpstr>
      <vt:lpstr>Gill Sans MT</vt:lpstr>
      <vt:lpstr>MyriadPro</vt:lpstr>
      <vt:lpstr>PetersburgC</vt:lpstr>
      <vt:lpstr>Verdana</vt:lpstr>
      <vt:lpstr>Wingdings</vt:lpstr>
      <vt:lpstr>Wingdings 2</vt:lpstr>
      <vt:lpstr>Arial</vt:lpstr>
      <vt:lpstr>Солнцестояние</vt:lpstr>
      <vt:lpstr>Принципы объектно-ориентированного проектирования</vt:lpstr>
      <vt:lpstr>PowerPoint Presentation</vt:lpstr>
      <vt:lpstr>SRP: Single Responsibility Principle</vt:lpstr>
      <vt:lpstr>SRP: Single Responsibility Principle</vt:lpstr>
      <vt:lpstr>PowerPoint Presentation</vt:lpstr>
      <vt:lpstr>PowerPoint Presentation</vt:lpstr>
      <vt:lpstr>Типичные примеры нарушения SRP </vt:lpstr>
      <vt:lpstr>Типичные примеры нарушения SRP </vt:lpstr>
      <vt:lpstr>OCP: Open-Closed Principle</vt:lpstr>
      <vt:lpstr>OCP: Open-Closed Principle</vt:lpstr>
      <vt:lpstr>OCP: Open-Closed Principle</vt:lpstr>
      <vt:lpstr>OCP: Open-Closed Principle</vt:lpstr>
      <vt:lpstr>OCP: Open-Closed Principle</vt:lpstr>
      <vt:lpstr>OCP: Open-Closed Principle</vt:lpstr>
      <vt:lpstr>OCP: неправильный вариант</vt:lpstr>
      <vt:lpstr>OCP: правильный вариант</vt:lpstr>
      <vt:lpstr>OCP: типичные нарушения</vt:lpstr>
      <vt:lpstr>LSP: Liskov Substitution Principle</vt:lpstr>
      <vt:lpstr>LSP: Liskov Substitution Principle</vt:lpstr>
      <vt:lpstr>LSP: Liskov Substitution Principle</vt:lpstr>
      <vt:lpstr>LSP: Liskov Substitution Principle</vt:lpstr>
      <vt:lpstr>LSP: неправильный вариант</vt:lpstr>
      <vt:lpstr>LSP: правильный вариант</vt:lpstr>
      <vt:lpstr>LSP и контракты </vt:lpstr>
      <vt:lpstr>Типичные примеры нарушения LSP </vt:lpstr>
      <vt:lpstr>ISP: Interface Segregation Principle</vt:lpstr>
      <vt:lpstr>ISP: Interface Segregation Principle</vt:lpstr>
      <vt:lpstr>ISP: Interface Segregation Principle</vt:lpstr>
      <vt:lpstr>ISP: неправильный вариант</vt:lpstr>
      <vt:lpstr>ISP: правильный вариант</vt:lpstr>
      <vt:lpstr>Типичные примеры нарушения ISP </vt:lpstr>
      <vt:lpstr>DIP: Dependency Inversion Principle</vt:lpstr>
      <vt:lpstr>DIP: Dependency Inversion Principle</vt:lpstr>
      <vt:lpstr>DIP: Dependency Inversion Principle</vt:lpstr>
      <vt:lpstr>DIP: Dependency Inversion Principle</vt:lpstr>
      <vt:lpstr>DIP: Dependency Inversion Principle</vt:lpstr>
      <vt:lpstr>DIP: неправильный вариант</vt:lpstr>
      <vt:lpstr>DIP: правильный вариант</vt:lpstr>
      <vt:lpstr>DIP: Dependency Inversion Principle</vt:lpstr>
      <vt:lpstr>DIP: Dependency Inversion Principle</vt:lpstr>
      <vt:lpstr>DI Patterns. Constructor Injection</vt:lpstr>
      <vt:lpstr>DI Patterns. Constructor Injection</vt:lpstr>
      <vt:lpstr>DI Patterns. Property Injection</vt:lpstr>
      <vt:lpstr>DI Patterns. Property Injection</vt:lpstr>
      <vt:lpstr>DI Patterns. Property Injection</vt:lpstr>
      <vt:lpstr>DI Patterns. Method Injection</vt:lpstr>
      <vt:lpstr>DI Patterns. Method Injection</vt:lpstr>
      <vt:lpstr>DI Patterns. Method Injection</vt:lpstr>
      <vt:lpstr>Dependecy Injection контейнеры</vt:lpstr>
      <vt:lpstr>Dependecy Injection контейнеры</vt:lpstr>
      <vt:lpstr>DI vs. DIP vs. IoC </vt:lpstr>
      <vt:lpstr>DI vs. DIP vs. IoC </vt:lpstr>
      <vt:lpstr>DI vs. DIP vs. IoC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title&gt;</dc:title>
  <dc:creator>Alex Konduforov</dc:creator>
  <cp:lastModifiedBy>Microsoft Office User</cp:lastModifiedBy>
  <cp:revision>1440</cp:revision>
  <dcterms:created xsi:type="dcterms:W3CDTF">2009-12-21T16:11:35Z</dcterms:created>
  <dcterms:modified xsi:type="dcterms:W3CDTF">2017-04-13T11:00:07Z</dcterms:modified>
</cp:coreProperties>
</file>